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24"/>
  </p:notesMasterIdLst>
  <p:sldIdLst>
    <p:sldId id="721" r:id="rId4"/>
    <p:sldId id="263" r:id="rId5"/>
    <p:sldId id="729" r:id="rId6"/>
    <p:sldId id="730" r:id="rId7"/>
    <p:sldId id="738" r:id="rId8"/>
    <p:sldId id="739" r:id="rId9"/>
    <p:sldId id="740" r:id="rId10"/>
    <p:sldId id="741" r:id="rId11"/>
    <p:sldId id="742" r:id="rId12"/>
    <p:sldId id="736" r:id="rId13"/>
    <p:sldId id="737" r:id="rId14"/>
    <p:sldId id="743" r:id="rId15"/>
    <p:sldId id="744" r:id="rId16"/>
    <p:sldId id="745" r:id="rId17"/>
    <p:sldId id="746" r:id="rId18"/>
    <p:sldId id="747" r:id="rId19"/>
    <p:sldId id="748" r:id="rId20"/>
    <p:sldId id="749" r:id="rId21"/>
    <p:sldId id="750" r:id="rId22"/>
    <p:sldId id="7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5A"/>
    <a:srgbClr val="EFAE08"/>
    <a:srgbClr val="005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68" d="100"/>
          <a:sy n="68" d="100"/>
        </p:scale>
        <p:origin x="6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172A4-C3E2-4BC7-B6AC-E29D546DA8BC}"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EA2E0-70F0-4805-81AD-99E6AE764353}" type="slidenum">
              <a:rPr lang="en-US" smtClean="0"/>
              <a:t>‹#›</a:t>
            </a:fld>
            <a:endParaRPr lang="en-US"/>
          </a:p>
        </p:txBody>
      </p:sp>
    </p:spTree>
    <p:extLst>
      <p:ext uri="{BB962C8B-B14F-4D97-AF65-F5344CB8AC3E}">
        <p14:creationId xmlns:p14="http://schemas.microsoft.com/office/powerpoint/2010/main" val="251853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1833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3725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58947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59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913298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74467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78529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040798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5133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699023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68035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6186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659510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423349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216019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79240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928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الثامن /الشركاء الرئيسون لتأسيس الواحة</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642198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09893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9181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4259080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1886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559248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288099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938656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534577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520718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966714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800670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536770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515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mj-lt"/>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الثامن /الشركاء الرئيسون لتأسيس الواحة</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259810"/>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312246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58205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8033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66066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37188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89052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الثامن /الشركاء الرئيسون لتأسيس الواحة</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2870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69132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31060701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الثامن /الشركاء الرئيسون لتأسيس الواحة</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10750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630268"/>
            <a:ext cx="4910430" cy="830997"/>
          </a:xfrm>
          <a:prstGeom prst="rect">
            <a:avLst/>
          </a:prstGeom>
        </p:spPr>
        <p:txBody>
          <a:bodyPr wrap="square">
            <a:spAutoFit/>
          </a:bodyPr>
          <a:lstStyle/>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lang="en-SG" sz="2400" dirty="0">
              <a:solidFill>
                <a:srgbClr val="351B4B"/>
              </a:solidFill>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algn="ctr" rtl="1"/>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أحمد الشميمري </a:t>
            </a:r>
            <a:r>
              <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rPr>
              <a:t>                       </a:t>
            </a:r>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سرور علي سرور</a:t>
            </a:r>
            <a:endPar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EDF97B5-F171-4892-B817-612A0899C93A}"/>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الثامن / </a:t>
            </a:r>
            <a:b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br>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الشركاء الرئيسون لتأسيس الواحة</a:t>
            </a:r>
          </a:p>
        </p:txBody>
      </p:sp>
    </p:spTree>
    <p:extLst>
      <p:ext uri="{BB962C8B-B14F-4D97-AF65-F5344CB8AC3E}">
        <p14:creationId xmlns:p14="http://schemas.microsoft.com/office/powerpoint/2010/main" val="7746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التحديات والفرص أمام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89FC46A-543A-458E-BBBA-222CCB85858A}"/>
              </a:ext>
            </a:extLst>
          </p:cNvPr>
          <p:cNvGrpSpPr/>
          <p:nvPr/>
        </p:nvGrpSpPr>
        <p:grpSpPr>
          <a:xfrm>
            <a:off x="8978284" y="1590374"/>
            <a:ext cx="3213716" cy="506028"/>
            <a:chOff x="7838983" y="1590374"/>
            <a:chExt cx="3213716" cy="506028"/>
          </a:xfrm>
        </p:grpSpPr>
        <p:sp>
          <p:nvSpPr>
            <p:cNvPr id="3" name="Rectangle 2">
              <a:extLst>
                <a:ext uri="{FF2B5EF4-FFF2-40B4-BE49-F238E27FC236}">
                  <a16:creationId xmlns:a16="http://schemas.microsoft.com/office/drawing/2014/main" id="{807F5020-6F02-49B3-AD91-CB731CDE03F6}"/>
                </a:ext>
              </a:extLst>
            </p:cNvPr>
            <p:cNvSpPr/>
            <p:nvPr/>
          </p:nvSpPr>
          <p:spPr>
            <a:xfrm>
              <a:off x="7838983" y="1590375"/>
              <a:ext cx="2982897" cy="506027"/>
            </a:xfrm>
            <a:prstGeom prst="rect">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أولاً  : التحديات</a:t>
              </a:r>
              <a:endParaRPr lang="en-SG" sz="1600" dirty="0">
                <a:solidFill>
                  <a:schemeClr val="bg1"/>
                </a:solidFill>
                <a:latin typeface="Dubai" panose="020B0503030403030204" pitchFamily="34" charset="-78"/>
                <a:ea typeface="Times New Roman" panose="02020603050405020304" pitchFamily="18" charset="0"/>
                <a:cs typeface="Dubai" panose="020B0503030403030204" pitchFamily="34" charset="-78"/>
              </a:endParaRPr>
            </a:p>
          </p:txBody>
        </p:sp>
        <p:sp>
          <p:nvSpPr>
            <p:cNvPr id="11" name="Rectangle 10">
              <a:extLst>
                <a:ext uri="{FF2B5EF4-FFF2-40B4-BE49-F238E27FC236}">
                  <a16:creationId xmlns:a16="http://schemas.microsoft.com/office/drawing/2014/main" id="{7B3B877F-20CC-4E11-A596-0092AA45446F}"/>
                </a:ext>
              </a:extLst>
            </p:cNvPr>
            <p:cNvSpPr/>
            <p:nvPr/>
          </p:nvSpPr>
          <p:spPr>
            <a:xfrm>
              <a:off x="10821880" y="1590374"/>
              <a:ext cx="230819" cy="50602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A88E3546-07A3-4FC3-BFCD-C8ECDA399AE4}"/>
              </a:ext>
            </a:extLst>
          </p:cNvPr>
          <p:cNvGrpSpPr/>
          <p:nvPr/>
        </p:nvGrpSpPr>
        <p:grpSpPr>
          <a:xfrm>
            <a:off x="594060" y="2526304"/>
            <a:ext cx="11003880" cy="3008703"/>
            <a:chOff x="137595" y="2837025"/>
            <a:chExt cx="11003880" cy="3008703"/>
          </a:xfrm>
        </p:grpSpPr>
        <p:grpSp>
          <p:nvGrpSpPr>
            <p:cNvPr id="22" name="Group 21">
              <a:extLst>
                <a:ext uri="{FF2B5EF4-FFF2-40B4-BE49-F238E27FC236}">
                  <a16:creationId xmlns:a16="http://schemas.microsoft.com/office/drawing/2014/main" id="{90A78C8C-1539-4642-B004-4596951F4D33}"/>
                </a:ext>
              </a:extLst>
            </p:cNvPr>
            <p:cNvGrpSpPr/>
            <p:nvPr/>
          </p:nvGrpSpPr>
          <p:grpSpPr>
            <a:xfrm>
              <a:off x="9215021" y="2952026"/>
              <a:ext cx="1926454" cy="2778701"/>
              <a:chOff x="9197266" y="2228304"/>
              <a:chExt cx="1926454" cy="2778701"/>
            </a:xfrm>
          </p:grpSpPr>
          <p:grpSp>
            <p:nvGrpSpPr>
              <p:cNvPr id="9" name="Group 8">
                <a:extLst>
                  <a:ext uri="{FF2B5EF4-FFF2-40B4-BE49-F238E27FC236}">
                    <a16:creationId xmlns:a16="http://schemas.microsoft.com/office/drawing/2014/main" id="{4AB32388-1E2B-48AF-8FA4-FDDCE7A03DDF}"/>
                  </a:ext>
                </a:extLst>
              </p:cNvPr>
              <p:cNvGrpSpPr/>
              <p:nvPr/>
            </p:nvGrpSpPr>
            <p:grpSpPr>
              <a:xfrm>
                <a:off x="9197266" y="2539013"/>
                <a:ext cx="1926454" cy="2467992"/>
                <a:chOff x="9197266" y="2539013"/>
                <a:chExt cx="1926454" cy="2467992"/>
              </a:xfrm>
            </p:grpSpPr>
            <p:cxnSp>
              <p:nvCxnSpPr>
                <p:cNvPr id="8" name="Straight Connector 7">
                  <a:extLst>
                    <a:ext uri="{FF2B5EF4-FFF2-40B4-BE49-F238E27FC236}">
                      <a16:creationId xmlns:a16="http://schemas.microsoft.com/office/drawing/2014/main" id="{A99CE82E-F9F9-40ED-82E2-BCDD781DB951}"/>
                    </a:ext>
                  </a:extLst>
                </p:cNvPr>
                <p:cNvCxnSpPr>
                  <a:cxnSpLocks/>
                </p:cNvCxnSpPr>
                <p:nvPr/>
              </p:nvCxnSpPr>
              <p:spPr>
                <a:xfrm>
                  <a:off x="11123720"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B90E16-5536-42DE-A380-CB695CF4A64A}"/>
                    </a:ext>
                  </a:extLst>
                </p:cNvPr>
                <p:cNvCxnSpPr>
                  <a:cxnSpLocks/>
                </p:cNvCxnSpPr>
                <p:nvPr/>
              </p:nvCxnSpPr>
              <p:spPr>
                <a:xfrm>
                  <a:off x="9197266"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61182CC-A0E0-430E-B43D-E4D5CF3E69AC}"/>
                  </a:ext>
                </a:extLst>
              </p:cNvPr>
              <p:cNvGrpSpPr/>
              <p:nvPr/>
            </p:nvGrpSpPr>
            <p:grpSpPr>
              <a:xfrm>
                <a:off x="9445189" y="2228304"/>
                <a:ext cx="1430609" cy="2159239"/>
                <a:chOff x="9545801" y="2228304"/>
                <a:chExt cx="1430609" cy="2159239"/>
              </a:xfrm>
            </p:grpSpPr>
            <p:sp>
              <p:nvSpPr>
                <p:cNvPr id="10" name="Rectangle 9">
                  <a:extLst>
                    <a:ext uri="{FF2B5EF4-FFF2-40B4-BE49-F238E27FC236}">
                      <a16:creationId xmlns:a16="http://schemas.microsoft.com/office/drawing/2014/main" id="{237ADF60-C989-4494-A26F-30EB5FA64628}"/>
                    </a:ext>
                  </a:extLst>
                </p:cNvPr>
                <p:cNvSpPr/>
                <p:nvPr/>
              </p:nvSpPr>
              <p:spPr>
                <a:xfrm>
                  <a:off x="9545801" y="3445747"/>
                  <a:ext cx="1430609" cy="941796"/>
                </a:xfrm>
                <a:prstGeom prst="rect">
                  <a:avLst/>
                </a:prstGeom>
              </p:spPr>
              <p:txBody>
                <a:bodyPr wrap="square">
                  <a:spAutoFit/>
                </a:bodyPr>
                <a:lstStyle/>
                <a:p>
                  <a:pPr lvl="0" algn="justLow" rtl="1">
                    <a:lnSpc>
                      <a:spcPct val="115000"/>
                    </a:lnSpc>
                    <a:spcAft>
                      <a:spcPts val="0"/>
                    </a:spcAft>
                  </a:pPr>
                  <a:r>
                    <a:rPr lang="ar-SA" sz="1600" dirty="0">
                      <a:latin typeface="Dubai" panose="020B0503030403030204" pitchFamily="34" charset="-78"/>
                      <a:cs typeface="Dubai" panose="020B0503030403030204" pitchFamily="34" charset="-78"/>
                    </a:rPr>
                    <a:t>التغلب على تحديات النزول للسوق</a:t>
                  </a:r>
                  <a:endParaRPr lang="en-SG" sz="1600" dirty="0">
                    <a:latin typeface="Dubai" panose="020B0503030403030204" pitchFamily="34" charset="-78"/>
                    <a:cs typeface="Dubai" panose="020B0503030403030204" pitchFamily="34" charset="-78"/>
                  </a:endParaRPr>
                </a:p>
              </p:txBody>
            </p:sp>
            <p:grpSp>
              <p:nvGrpSpPr>
                <p:cNvPr id="13" name="Group 12">
                  <a:extLst>
                    <a:ext uri="{FF2B5EF4-FFF2-40B4-BE49-F238E27FC236}">
                      <a16:creationId xmlns:a16="http://schemas.microsoft.com/office/drawing/2014/main" id="{7049597D-6204-4E85-8BA4-202878DDE0B4}"/>
                    </a:ext>
                  </a:extLst>
                </p:cNvPr>
                <p:cNvGrpSpPr/>
                <p:nvPr/>
              </p:nvGrpSpPr>
              <p:grpSpPr>
                <a:xfrm>
                  <a:off x="9821670" y="2228304"/>
                  <a:ext cx="878871" cy="878871"/>
                  <a:chOff x="9821671" y="2228304"/>
                  <a:chExt cx="878871" cy="878871"/>
                </a:xfrm>
              </p:grpSpPr>
              <p:sp>
                <p:nvSpPr>
                  <p:cNvPr id="21" name="Oval 20">
                    <a:extLst>
                      <a:ext uri="{FF2B5EF4-FFF2-40B4-BE49-F238E27FC236}">
                        <a16:creationId xmlns:a16="http://schemas.microsoft.com/office/drawing/2014/main" id="{E158A7AB-30B1-434E-B726-23F2E59EF961}"/>
                      </a:ext>
                    </a:extLst>
                  </p:cNvPr>
                  <p:cNvSpPr/>
                  <p:nvPr/>
                </p:nvSpPr>
                <p:spPr>
                  <a:xfrm>
                    <a:off x="9821671" y="2228304"/>
                    <a:ext cx="878871" cy="878871"/>
                  </a:xfrm>
                  <a:prstGeom prst="ellipse">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a:extLst>
                      <a:ext uri="{FF2B5EF4-FFF2-40B4-BE49-F238E27FC236}">
                        <a16:creationId xmlns:a16="http://schemas.microsoft.com/office/drawing/2014/main" id="{BFCCD5EA-7F3A-4406-BCB0-7667F82F7CF2}"/>
                      </a:ext>
                    </a:extLst>
                  </p:cNvPr>
                  <p:cNvSpPr/>
                  <p:nvPr/>
                </p:nvSpPr>
                <p:spPr>
                  <a:xfrm>
                    <a:off x="9892684" y="2299317"/>
                    <a:ext cx="736846" cy="736846"/>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01</a:t>
                    </a:r>
                  </a:p>
                </p:txBody>
              </p:sp>
            </p:grpSp>
          </p:grpSp>
        </p:grpSp>
        <p:grpSp>
          <p:nvGrpSpPr>
            <p:cNvPr id="23" name="Group 22">
              <a:extLst>
                <a:ext uri="{FF2B5EF4-FFF2-40B4-BE49-F238E27FC236}">
                  <a16:creationId xmlns:a16="http://schemas.microsoft.com/office/drawing/2014/main" id="{E6ADEA5C-0CB8-42A1-8C50-51704499B993}"/>
                </a:ext>
              </a:extLst>
            </p:cNvPr>
            <p:cNvGrpSpPr/>
            <p:nvPr/>
          </p:nvGrpSpPr>
          <p:grpSpPr>
            <a:xfrm>
              <a:off x="6945665" y="2952026"/>
              <a:ext cx="1926454" cy="2778701"/>
              <a:chOff x="9197266" y="2228304"/>
              <a:chExt cx="1926454" cy="2778701"/>
            </a:xfrm>
          </p:grpSpPr>
          <p:grpSp>
            <p:nvGrpSpPr>
              <p:cNvPr id="24" name="Group 23">
                <a:extLst>
                  <a:ext uri="{FF2B5EF4-FFF2-40B4-BE49-F238E27FC236}">
                    <a16:creationId xmlns:a16="http://schemas.microsoft.com/office/drawing/2014/main" id="{35FE1440-D504-49F7-BBCE-67BAD5D66C04}"/>
                  </a:ext>
                </a:extLst>
              </p:cNvPr>
              <p:cNvGrpSpPr/>
              <p:nvPr/>
            </p:nvGrpSpPr>
            <p:grpSpPr>
              <a:xfrm>
                <a:off x="9197266" y="2539013"/>
                <a:ext cx="1926454" cy="2467992"/>
                <a:chOff x="9197266" y="2539013"/>
                <a:chExt cx="1926454" cy="2467992"/>
              </a:xfrm>
            </p:grpSpPr>
            <p:cxnSp>
              <p:nvCxnSpPr>
                <p:cNvPr id="30" name="Straight Connector 29">
                  <a:extLst>
                    <a:ext uri="{FF2B5EF4-FFF2-40B4-BE49-F238E27FC236}">
                      <a16:creationId xmlns:a16="http://schemas.microsoft.com/office/drawing/2014/main" id="{55ADD3B5-69FE-449F-8145-2CF492946D84}"/>
                    </a:ext>
                  </a:extLst>
                </p:cNvPr>
                <p:cNvCxnSpPr>
                  <a:cxnSpLocks/>
                </p:cNvCxnSpPr>
                <p:nvPr/>
              </p:nvCxnSpPr>
              <p:spPr>
                <a:xfrm>
                  <a:off x="11123720"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CC7C42B-E61A-417C-A15F-F1DAEEE7F1B3}"/>
                    </a:ext>
                  </a:extLst>
                </p:cNvPr>
                <p:cNvCxnSpPr>
                  <a:cxnSpLocks/>
                </p:cNvCxnSpPr>
                <p:nvPr/>
              </p:nvCxnSpPr>
              <p:spPr>
                <a:xfrm>
                  <a:off x="9197266"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3A356872-3D1F-4162-A1EF-6E2FF2A62FE3}"/>
                  </a:ext>
                </a:extLst>
              </p:cNvPr>
              <p:cNvGrpSpPr/>
              <p:nvPr/>
            </p:nvGrpSpPr>
            <p:grpSpPr>
              <a:xfrm>
                <a:off x="9445189" y="2228304"/>
                <a:ext cx="1430609" cy="2725548"/>
                <a:chOff x="9545801" y="2228304"/>
                <a:chExt cx="1430609" cy="2725548"/>
              </a:xfrm>
            </p:grpSpPr>
            <p:sp>
              <p:nvSpPr>
                <p:cNvPr id="26" name="Rectangle 25">
                  <a:extLst>
                    <a:ext uri="{FF2B5EF4-FFF2-40B4-BE49-F238E27FC236}">
                      <a16:creationId xmlns:a16="http://schemas.microsoft.com/office/drawing/2014/main" id="{7EA2ECDA-94C6-4F00-9113-F85F561AB3E2}"/>
                    </a:ext>
                  </a:extLst>
                </p:cNvPr>
                <p:cNvSpPr/>
                <p:nvPr/>
              </p:nvSpPr>
              <p:spPr>
                <a:xfrm>
                  <a:off x="9545801" y="3445747"/>
                  <a:ext cx="1430609" cy="1508105"/>
                </a:xfrm>
                <a:prstGeom prst="rect">
                  <a:avLst/>
                </a:prstGeom>
              </p:spPr>
              <p:txBody>
                <a:bodyPr wrap="square">
                  <a:spAutoFit/>
                </a:bodyPr>
                <a:lstStyle/>
                <a:p>
                  <a:pPr lvl="0" algn="justLow" rtl="1">
                    <a:lnSpc>
                      <a:spcPct val="115000"/>
                    </a:lnSpc>
                    <a:spcAft>
                      <a:spcPts val="0"/>
                    </a:spcAft>
                  </a:pPr>
                  <a:r>
                    <a:rPr lang="ar-SA" sz="1600" dirty="0">
                      <a:latin typeface="Dubai" panose="020B0503030403030204" pitchFamily="34" charset="-78"/>
                      <a:cs typeface="Dubai" panose="020B0503030403030204" pitchFamily="34" charset="-78"/>
                    </a:rPr>
                    <a:t>ردم الفجوة الثقافية بين الأوساط الأكاديمية والتجارية</a:t>
                  </a:r>
                </a:p>
              </p:txBody>
            </p:sp>
            <p:grpSp>
              <p:nvGrpSpPr>
                <p:cNvPr id="27" name="Group 26">
                  <a:extLst>
                    <a:ext uri="{FF2B5EF4-FFF2-40B4-BE49-F238E27FC236}">
                      <a16:creationId xmlns:a16="http://schemas.microsoft.com/office/drawing/2014/main" id="{84393785-09A0-419D-BA0F-FA5D24854C63}"/>
                    </a:ext>
                  </a:extLst>
                </p:cNvPr>
                <p:cNvGrpSpPr/>
                <p:nvPr/>
              </p:nvGrpSpPr>
              <p:grpSpPr>
                <a:xfrm>
                  <a:off x="9821670" y="2228304"/>
                  <a:ext cx="878871" cy="878871"/>
                  <a:chOff x="9821671" y="2228304"/>
                  <a:chExt cx="878871" cy="878871"/>
                </a:xfrm>
              </p:grpSpPr>
              <p:sp>
                <p:nvSpPr>
                  <p:cNvPr id="28" name="Oval 27">
                    <a:extLst>
                      <a:ext uri="{FF2B5EF4-FFF2-40B4-BE49-F238E27FC236}">
                        <a16:creationId xmlns:a16="http://schemas.microsoft.com/office/drawing/2014/main" id="{F2516310-DA52-4008-86B8-CC8E86DE1E14}"/>
                      </a:ext>
                    </a:extLst>
                  </p:cNvPr>
                  <p:cNvSpPr/>
                  <p:nvPr/>
                </p:nvSpPr>
                <p:spPr>
                  <a:xfrm>
                    <a:off x="9821671" y="2228304"/>
                    <a:ext cx="878871" cy="878871"/>
                  </a:xfrm>
                  <a:prstGeom prst="ellipse">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Oval 28">
                    <a:extLst>
                      <a:ext uri="{FF2B5EF4-FFF2-40B4-BE49-F238E27FC236}">
                        <a16:creationId xmlns:a16="http://schemas.microsoft.com/office/drawing/2014/main" id="{DCEADB19-980B-44F9-B9D5-FAE2C82C9B52}"/>
                      </a:ext>
                    </a:extLst>
                  </p:cNvPr>
                  <p:cNvSpPr/>
                  <p:nvPr/>
                </p:nvSpPr>
                <p:spPr>
                  <a:xfrm>
                    <a:off x="9892684" y="2299317"/>
                    <a:ext cx="736846" cy="736846"/>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02</a:t>
                    </a:r>
                  </a:p>
                </p:txBody>
              </p:sp>
            </p:grpSp>
          </p:grpSp>
        </p:grpSp>
        <p:grpSp>
          <p:nvGrpSpPr>
            <p:cNvPr id="32" name="Group 31">
              <a:extLst>
                <a:ext uri="{FF2B5EF4-FFF2-40B4-BE49-F238E27FC236}">
                  <a16:creationId xmlns:a16="http://schemas.microsoft.com/office/drawing/2014/main" id="{DF3C43EF-45B2-4A91-88B9-9F7B542E49EF}"/>
                </a:ext>
              </a:extLst>
            </p:cNvPr>
            <p:cNvGrpSpPr/>
            <p:nvPr/>
          </p:nvGrpSpPr>
          <p:grpSpPr>
            <a:xfrm>
              <a:off x="4676308" y="2952026"/>
              <a:ext cx="1926454" cy="2778701"/>
              <a:chOff x="9197266" y="2228304"/>
              <a:chExt cx="1926454" cy="2778701"/>
            </a:xfrm>
          </p:grpSpPr>
          <p:grpSp>
            <p:nvGrpSpPr>
              <p:cNvPr id="33" name="Group 32">
                <a:extLst>
                  <a:ext uri="{FF2B5EF4-FFF2-40B4-BE49-F238E27FC236}">
                    <a16:creationId xmlns:a16="http://schemas.microsoft.com/office/drawing/2014/main" id="{8E91D790-EFF2-4D6A-8272-F20E76FF3259}"/>
                  </a:ext>
                </a:extLst>
              </p:cNvPr>
              <p:cNvGrpSpPr/>
              <p:nvPr/>
            </p:nvGrpSpPr>
            <p:grpSpPr>
              <a:xfrm>
                <a:off x="9197266" y="2539013"/>
                <a:ext cx="1926454" cy="2467992"/>
                <a:chOff x="9197266" y="2539013"/>
                <a:chExt cx="1926454" cy="2467992"/>
              </a:xfrm>
            </p:grpSpPr>
            <p:cxnSp>
              <p:nvCxnSpPr>
                <p:cNvPr id="39" name="Straight Connector 38">
                  <a:extLst>
                    <a:ext uri="{FF2B5EF4-FFF2-40B4-BE49-F238E27FC236}">
                      <a16:creationId xmlns:a16="http://schemas.microsoft.com/office/drawing/2014/main" id="{7FD1860F-C811-4E80-8058-D561E49B680B}"/>
                    </a:ext>
                  </a:extLst>
                </p:cNvPr>
                <p:cNvCxnSpPr>
                  <a:cxnSpLocks/>
                </p:cNvCxnSpPr>
                <p:nvPr/>
              </p:nvCxnSpPr>
              <p:spPr>
                <a:xfrm>
                  <a:off x="11123720"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069C63F-4107-4325-A044-521A53C9BCFD}"/>
                    </a:ext>
                  </a:extLst>
                </p:cNvPr>
                <p:cNvCxnSpPr>
                  <a:cxnSpLocks/>
                </p:cNvCxnSpPr>
                <p:nvPr/>
              </p:nvCxnSpPr>
              <p:spPr>
                <a:xfrm>
                  <a:off x="9197266"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A91545C5-CACA-421D-B7F2-F9A49942EBEC}"/>
                  </a:ext>
                </a:extLst>
              </p:cNvPr>
              <p:cNvGrpSpPr/>
              <p:nvPr/>
            </p:nvGrpSpPr>
            <p:grpSpPr>
              <a:xfrm>
                <a:off x="9445189" y="2228304"/>
                <a:ext cx="1430609" cy="1876085"/>
                <a:chOff x="9545801" y="2228304"/>
                <a:chExt cx="1430609" cy="1876085"/>
              </a:xfrm>
            </p:grpSpPr>
            <p:sp>
              <p:nvSpPr>
                <p:cNvPr id="35" name="Rectangle 34">
                  <a:extLst>
                    <a:ext uri="{FF2B5EF4-FFF2-40B4-BE49-F238E27FC236}">
                      <a16:creationId xmlns:a16="http://schemas.microsoft.com/office/drawing/2014/main" id="{D2FD583E-7EEA-4EC4-BFC4-19B939C21A97}"/>
                    </a:ext>
                  </a:extLst>
                </p:cNvPr>
                <p:cNvSpPr/>
                <p:nvPr/>
              </p:nvSpPr>
              <p:spPr>
                <a:xfrm>
                  <a:off x="9545801" y="3445747"/>
                  <a:ext cx="1430609" cy="658642"/>
                </a:xfrm>
                <a:prstGeom prst="rect">
                  <a:avLst/>
                </a:prstGeom>
              </p:spPr>
              <p:txBody>
                <a:bodyPr wrap="square">
                  <a:spAutoFit/>
                </a:bodyPr>
                <a:lstStyle/>
                <a:p>
                  <a:pPr lvl="0" algn="justLow" rtl="1">
                    <a:lnSpc>
                      <a:spcPct val="115000"/>
                    </a:lnSpc>
                    <a:spcAft>
                      <a:spcPts val="0"/>
                    </a:spcAft>
                  </a:pPr>
                  <a:r>
                    <a:rPr lang="ar-SA" sz="1600" dirty="0">
                      <a:latin typeface="Dubai" panose="020B0503030403030204" pitchFamily="34" charset="-78"/>
                      <a:cs typeface="Dubai" panose="020B0503030403030204" pitchFamily="34" charset="-78"/>
                    </a:rPr>
                    <a:t>تحقيق التكامل مع الجامعة</a:t>
                  </a:r>
                </a:p>
              </p:txBody>
            </p:sp>
            <p:grpSp>
              <p:nvGrpSpPr>
                <p:cNvPr id="36" name="Group 35">
                  <a:extLst>
                    <a:ext uri="{FF2B5EF4-FFF2-40B4-BE49-F238E27FC236}">
                      <a16:creationId xmlns:a16="http://schemas.microsoft.com/office/drawing/2014/main" id="{7FE38F0E-F83B-46FA-BCA8-87E1822A827F}"/>
                    </a:ext>
                  </a:extLst>
                </p:cNvPr>
                <p:cNvGrpSpPr/>
                <p:nvPr/>
              </p:nvGrpSpPr>
              <p:grpSpPr>
                <a:xfrm>
                  <a:off x="9821670" y="2228304"/>
                  <a:ext cx="878871" cy="878871"/>
                  <a:chOff x="9821671" y="2228304"/>
                  <a:chExt cx="878871" cy="878871"/>
                </a:xfrm>
              </p:grpSpPr>
              <p:sp>
                <p:nvSpPr>
                  <p:cNvPr id="37" name="Oval 36">
                    <a:extLst>
                      <a:ext uri="{FF2B5EF4-FFF2-40B4-BE49-F238E27FC236}">
                        <a16:creationId xmlns:a16="http://schemas.microsoft.com/office/drawing/2014/main" id="{CE626D52-8A87-4200-8607-9310B455161E}"/>
                      </a:ext>
                    </a:extLst>
                  </p:cNvPr>
                  <p:cNvSpPr/>
                  <p:nvPr/>
                </p:nvSpPr>
                <p:spPr>
                  <a:xfrm>
                    <a:off x="9821671" y="2228304"/>
                    <a:ext cx="878871" cy="878871"/>
                  </a:xfrm>
                  <a:prstGeom prst="ellipse">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8" name="Oval 37">
                    <a:extLst>
                      <a:ext uri="{FF2B5EF4-FFF2-40B4-BE49-F238E27FC236}">
                        <a16:creationId xmlns:a16="http://schemas.microsoft.com/office/drawing/2014/main" id="{FEC68D40-B892-4663-9F2B-8101EDA01345}"/>
                      </a:ext>
                    </a:extLst>
                  </p:cNvPr>
                  <p:cNvSpPr/>
                  <p:nvPr/>
                </p:nvSpPr>
                <p:spPr>
                  <a:xfrm>
                    <a:off x="9892684" y="2299317"/>
                    <a:ext cx="736846" cy="736846"/>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03</a:t>
                    </a:r>
                  </a:p>
                </p:txBody>
              </p:sp>
            </p:grpSp>
          </p:grpSp>
        </p:grpSp>
        <p:grpSp>
          <p:nvGrpSpPr>
            <p:cNvPr id="41" name="Group 40">
              <a:extLst>
                <a:ext uri="{FF2B5EF4-FFF2-40B4-BE49-F238E27FC236}">
                  <a16:creationId xmlns:a16="http://schemas.microsoft.com/office/drawing/2014/main" id="{A74E8364-4D24-4582-9D72-E915CD9CA69C}"/>
                </a:ext>
              </a:extLst>
            </p:cNvPr>
            <p:cNvGrpSpPr/>
            <p:nvPr/>
          </p:nvGrpSpPr>
          <p:grpSpPr>
            <a:xfrm>
              <a:off x="2406951" y="2952026"/>
              <a:ext cx="1926454" cy="2778701"/>
              <a:chOff x="9197266" y="2228304"/>
              <a:chExt cx="1926454" cy="2778701"/>
            </a:xfrm>
          </p:grpSpPr>
          <p:grpSp>
            <p:nvGrpSpPr>
              <p:cNvPr id="42" name="Group 41">
                <a:extLst>
                  <a:ext uri="{FF2B5EF4-FFF2-40B4-BE49-F238E27FC236}">
                    <a16:creationId xmlns:a16="http://schemas.microsoft.com/office/drawing/2014/main" id="{8FDB7475-8D69-465F-8399-92AEBF3F35DC}"/>
                  </a:ext>
                </a:extLst>
              </p:cNvPr>
              <p:cNvGrpSpPr/>
              <p:nvPr/>
            </p:nvGrpSpPr>
            <p:grpSpPr>
              <a:xfrm>
                <a:off x="9197266" y="2539013"/>
                <a:ext cx="1926454" cy="2467992"/>
                <a:chOff x="9197266" y="2539013"/>
                <a:chExt cx="1926454" cy="2467992"/>
              </a:xfrm>
            </p:grpSpPr>
            <p:cxnSp>
              <p:nvCxnSpPr>
                <p:cNvPr id="48" name="Straight Connector 47">
                  <a:extLst>
                    <a:ext uri="{FF2B5EF4-FFF2-40B4-BE49-F238E27FC236}">
                      <a16:creationId xmlns:a16="http://schemas.microsoft.com/office/drawing/2014/main" id="{D93BDE27-D66A-40B9-BD56-06F98FA8DF14}"/>
                    </a:ext>
                  </a:extLst>
                </p:cNvPr>
                <p:cNvCxnSpPr>
                  <a:cxnSpLocks/>
                </p:cNvCxnSpPr>
                <p:nvPr/>
              </p:nvCxnSpPr>
              <p:spPr>
                <a:xfrm>
                  <a:off x="11123720"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5AB7BC2-82D4-4029-8EEE-F892EF240041}"/>
                    </a:ext>
                  </a:extLst>
                </p:cNvPr>
                <p:cNvCxnSpPr>
                  <a:cxnSpLocks/>
                </p:cNvCxnSpPr>
                <p:nvPr/>
              </p:nvCxnSpPr>
              <p:spPr>
                <a:xfrm>
                  <a:off x="9197266"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480BE4A-8DB2-4981-ABB8-4F6C1A44A201}"/>
                  </a:ext>
                </a:extLst>
              </p:cNvPr>
              <p:cNvGrpSpPr/>
              <p:nvPr/>
            </p:nvGrpSpPr>
            <p:grpSpPr>
              <a:xfrm>
                <a:off x="9445189" y="2228304"/>
                <a:ext cx="1430609" cy="2159239"/>
                <a:chOff x="9545801" y="2228304"/>
                <a:chExt cx="1430609" cy="2159239"/>
              </a:xfrm>
            </p:grpSpPr>
            <p:sp>
              <p:nvSpPr>
                <p:cNvPr id="44" name="Rectangle 43">
                  <a:extLst>
                    <a:ext uri="{FF2B5EF4-FFF2-40B4-BE49-F238E27FC236}">
                      <a16:creationId xmlns:a16="http://schemas.microsoft.com/office/drawing/2014/main" id="{EF3C600D-30C8-4C0E-A8B7-A8CED7E8A59B}"/>
                    </a:ext>
                  </a:extLst>
                </p:cNvPr>
                <p:cNvSpPr/>
                <p:nvPr/>
              </p:nvSpPr>
              <p:spPr>
                <a:xfrm>
                  <a:off x="9545801" y="3445747"/>
                  <a:ext cx="1430609" cy="941796"/>
                </a:xfrm>
                <a:prstGeom prst="rect">
                  <a:avLst/>
                </a:prstGeom>
              </p:spPr>
              <p:txBody>
                <a:bodyPr wrap="square">
                  <a:spAutoFit/>
                </a:bodyPr>
                <a:lstStyle/>
                <a:p>
                  <a:pPr lvl="0" algn="justLow" rtl="1">
                    <a:lnSpc>
                      <a:spcPct val="115000"/>
                    </a:lnSpc>
                    <a:spcAft>
                      <a:spcPts val="0"/>
                    </a:spcAft>
                  </a:pPr>
                  <a:r>
                    <a:rPr lang="ar-SA" sz="1600" dirty="0">
                      <a:latin typeface="Dubai" panose="020B0503030403030204" pitchFamily="34" charset="-78"/>
                      <a:cs typeface="Dubai" panose="020B0503030403030204" pitchFamily="34" charset="-78"/>
                    </a:rPr>
                    <a:t>الحصول على تمويل للعمليات والمباني</a:t>
                  </a:r>
                </a:p>
              </p:txBody>
            </p:sp>
            <p:grpSp>
              <p:nvGrpSpPr>
                <p:cNvPr id="45" name="Group 44">
                  <a:extLst>
                    <a:ext uri="{FF2B5EF4-FFF2-40B4-BE49-F238E27FC236}">
                      <a16:creationId xmlns:a16="http://schemas.microsoft.com/office/drawing/2014/main" id="{FDF0462B-E604-4BBC-8598-FCF200B0D501}"/>
                    </a:ext>
                  </a:extLst>
                </p:cNvPr>
                <p:cNvGrpSpPr/>
                <p:nvPr/>
              </p:nvGrpSpPr>
              <p:grpSpPr>
                <a:xfrm>
                  <a:off x="9821670" y="2228304"/>
                  <a:ext cx="878871" cy="878871"/>
                  <a:chOff x="9821671" y="2228304"/>
                  <a:chExt cx="878871" cy="878871"/>
                </a:xfrm>
              </p:grpSpPr>
              <p:sp>
                <p:nvSpPr>
                  <p:cNvPr id="46" name="Oval 45">
                    <a:extLst>
                      <a:ext uri="{FF2B5EF4-FFF2-40B4-BE49-F238E27FC236}">
                        <a16:creationId xmlns:a16="http://schemas.microsoft.com/office/drawing/2014/main" id="{86B7E9F7-C8AB-46C8-AAB1-7A988571A345}"/>
                      </a:ext>
                    </a:extLst>
                  </p:cNvPr>
                  <p:cNvSpPr/>
                  <p:nvPr/>
                </p:nvSpPr>
                <p:spPr>
                  <a:xfrm>
                    <a:off x="9821671" y="2228304"/>
                    <a:ext cx="878871" cy="878871"/>
                  </a:xfrm>
                  <a:prstGeom prst="ellipse">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7" name="Oval 46">
                    <a:extLst>
                      <a:ext uri="{FF2B5EF4-FFF2-40B4-BE49-F238E27FC236}">
                        <a16:creationId xmlns:a16="http://schemas.microsoft.com/office/drawing/2014/main" id="{DCC78780-80EE-47C7-896C-EBCC188A56CD}"/>
                      </a:ext>
                    </a:extLst>
                  </p:cNvPr>
                  <p:cNvSpPr/>
                  <p:nvPr/>
                </p:nvSpPr>
                <p:spPr>
                  <a:xfrm>
                    <a:off x="9892684" y="2299317"/>
                    <a:ext cx="736846" cy="736846"/>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04</a:t>
                    </a:r>
                  </a:p>
                </p:txBody>
              </p:sp>
            </p:grpSp>
          </p:grpSp>
        </p:grpSp>
        <p:grpSp>
          <p:nvGrpSpPr>
            <p:cNvPr id="50" name="Group 49">
              <a:extLst>
                <a:ext uri="{FF2B5EF4-FFF2-40B4-BE49-F238E27FC236}">
                  <a16:creationId xmlns:a16="http://schemas.microsoft.com/office/drawing/2014/main" id="{71030E7D-DEBB-4AE7-B201-56938E98F52A}"/>
                </a:ext>
              </a:extLst>
            </p:cNvPr>
            <p:cNvGrpSpPr/>
            <p:nvPr/>
          </p:nvGrpSpPr>
          <p:grpSpPr>
            <a:xfrm>
              <a:off x="137595" y="2837025"/>
              <a:ext cx="1926454" cy="3008703"/>
              <a:chOff x="9197266" y="2228304"/>
              <a:chExt cx="1926454" cy="3008703"/>
            </a:xfrm>
          </p:grpSpPr>
          <p:grpSp>
            <p:nvGrpSpPr>
              <p:cNvPr id="51" name="Group 50">
                <a:extLst>
                  <a:ext uri="{FF2B5EF4-FFF2-40B4-BE49-F238E27FC236}">
                    <a16:creationId xmlns:a16="http://schemas.microsoft.com/office/drawing/2014/main" id="{61589347-3AAE-45F8-B3F9-0A84F2639812}"/>
                  </a:ext>
                </a:extLst>
              </p:cNvPr>
              <p:cNvGrpSpPr/>
              <p:nvPr/>
            </p:nvGrpSpPr>
            <p:grpSpPr>
              <a:xfrm>
                <a:off x="9197266" y="2539013"/>
                <a:ext cx="1926454" cy="2467992"/>
                <a:chOff x="9197266" y="2539013"/>
                <a:chExt cx="1926454" cy="2467992"/>
              </a:xfrm>
            </p:grpSpPr>
            <p:cxnSp>
              <p:nvCxnSpPr>
                <p:cNvPr id="57" name="Straight Connector 56">
                  <a:extLst>
                    <a:ext uri="{FF2B5EF4-FFF2-40B4-BE49-F238E27FC236}">
                      <a16:creationId xmlns:a16="http://schemas.microsoft.com/office/drawing/2014/main" id="{780397CA-B6C1-4A30-AEC3-731227B47C3F}"/>
                    </a:ext>
                  </a:extLst>
                </p:cNvPr>
                <p:cNvCxnSpPr>
                  <a:cxnSpLocks/>
                </p:cNvCxnSpPr>
                <p:nvPr/>
              </p:nvCxnSpPr>
              <p:spPr>
                <a:xfrm>
                  <a:off x="11123720"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30FB4D-64C9-4757-96EA-609FA7FF7949}"/>
                    </a:ext>
                  </a:extLst>
                </p:cNvPr>
                <p:cNvCxnSpPr>
                  <a:cxnSpLocks/>
                </p:cNvCxnSpPr>
                <p:nvPr/>
              </p:nvCxnSpPr>
              <p:spPr>
                <a:xfrm>
                  <a:off x="9197266" y="2539013"/>
                  <a:ext cx="0" cy="24679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28F04D61-C8D5-45CC-AC28-07875644FE10}"/>
                  </a:ext>
                </a:extLst>
              </p:cNvPr>
              <p:cNvGrpSpPr/>
              <p:nvPr/>
            </p:nvGrpSpPr>
            <p:grpSpPr>
              <a:xfrm>
                <a:off x="9445189" y="2228304"/>
                <a:ext cx="1430609" cy="3008703"/>
                <a:chOff x="9545801" y="2228304"/>
                <a:chExt cx="1430609" cy="3008703"/>
              </a:xfrm>
            </p:grpSpPr>
            <p:sp>
              <p:nvSpPr>
                <p:cNvPr id="53" name="Rectangle 52">
                  <a:extLst>
                    <a:ext uri="{FF2B5EF4-FFF2-40B4-BE49-F238E27FC236}">
                      <a16:creationId xmlns:a16="http://schemas.microsoft.com/office/drawing/2014/main" id="{1366BA80-DB39-42B1-B2DE-75952E1D1A72}"/>
                    </a:ext>
                  </a:extLst>
                </p:cNvPr>
                <p:cNvSpPr/>
                <p:nvPr/>
              </p:nvSpPr>
              <p:spPr>
                <a:xfrm>
                  <a:off x="9545801" y="3445747"/>
                  <a:ext cx="1430609" cy="1791260"/>
                </a:xfrm>
                <a:prstGeom prst="rect">
                  <a:avLst/>
                </a:prstGeom>
              </p:spPr>
              <p:txBody>
                <a:bodyPr wrap="square">
                  <a:spAutoFit/>
                </a:bodyPr>
                <a:lstStyle/>
                <a:p>
                  <a:pPr lvl="0" algn="justLow" rtl="1">
                    <a:lnSpc>
                      <a:spcPct val="115000"/>
                    </a:lnSpc>
                    <a:spcAft>
                      <a:spcPts val="0"/>
                    </a:spcAft>
                  </a:pPr>
                  <a:r>
                    <a:rPr lang="ar-SA" sz="1600" dirty="0">
                      <a:latin typeface="Dubai" panose="020B0503030403030204" pitchFamily="34" charset="-78"/>
                      <a:cs typeface="Dubai" panose="020B0503030403030204" pitchFamily="34" charset="-78"/>
                    </a:rPr>
                    <a:t>الاستجابة لزيادة المنافسة بسبب العولمة والطبيعة المتغيرة للبحث والتطوير في الشركات</a:t>
                  </a:r>
                </a:p>
              </p:txBody>
            </p:sp>
            <p:grpSp>
              <p:nvGrpSpPr>
                <p:cNvPr id="54" name="Group 53">
                  <a:extLst>
                    <a:ext uri="{FF2B5EF4-FFF2-40B4-BE49-F238E27FC236}">
                      <a16:creationId xmlns:a16="http://schemas.microsoft.com/office/drawing/2014/main" id="{317B6B68-9E46-4BDF-911E-E6E24E3671EB}"/>
                    </a:ext>
                  </a:extLst>
                </p:cNvPr>
                <p:cNvGrpSpPr/>
                <p:nvPr/>
              </p:nvGrpSpPr>
              <p:grpSpPr>
                <a:xfrm>
                  <a:off x="9821670" y="2228304"/>
                  <a:ext cx="878871" cy="878871"/>
                  <a:chOff x="9821671" y="2228304"/>
                  <a:chExt cx="878871" cy="878871"/>
                </a:xfrm>
              </p:grpSpPr>
              <p:sp>
                <p:nvSpPr>
                  <p:cNvPr id="55" name="Oval 54">
                    <a:extLst>
                      <a:ext uri="{FF2B5EF4-FFF2-40B4-BE49-F238E27FC236}">
                        <a16:creationId xmlns:a16="http://schemas.microsoft.com/office/drawing/2014/main" id="{83582B3E-789B-4226-8C18-FDF5E4E523E8}"/>
                      </a:ext>
                    </a:extLst>
                  </p:cNvPr>
                  <p:cNvSpPr/>
                  <p:nvPr/>
                </p:nvSpPr>
                <p:spPr>
                  <a:xfrm>
                    <a:off x="9821671" y="2228304"/>
                    <a:ext cx="878871" cy="878871"/>
                  </a:xfrm>
                  <a:prstGeom prst="ellipse">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Oval 55">
                    <a:extLst>
                      <a:ext uri="{FF2B5EF4-FFF2-40B4-BE49-F238E27FC236}">
                        <a16:creationId xmlns:a16="http://schemas.microsoft.com/office/drawing/2014/main" id="{03A892A9-C12F-48A2-9CA1-1331DAB34A0C}"/>
                      </a:ext>
                    </a:extLst>
                  </p:cNvPr>
                  <p:cNvSpPr/>
                  <p:nvPr/>
                </p:nvSpPr>
                <p:spPr>
                  <a:xfrm>
                    <a:off x="9892684" y="2299317"/>
                    <a:ext cx="736846" cy="736846"/>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04</a:t>
                    </a:r>
                  </a:p>
                </p:txBody>
              </p:sp>
            </p:grpSp>
          </p:grpSp>
        </p:grpSp>
      </p:grpSp>
    </p:spTree>
    <p:extLst>
      <p:ext uri="{BB962C8B-B14F-4D97-AF65-F5344CB8AC3E}">
        <p14:creationId xmlns:p14="http://schemas.microsoft.com/office/powerpoint/2010/main" val="276866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التحديات والفرص أمام الواحات العلمية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89FC46A-543A-458E-BBBA-222CCB85858A}"/>
              </a:ext>
            </a:extLst>
          </p:cNvPr>
          <p:cNvGrpSpPr/>
          <p:nvPr/>
        </p:nvGrpSpPr>
        <p:grpSpPr>
          <a:xfrm>
            <a:off x="8978284" y="1590374"/>
            <a:ext cx="3213716" cy="506028"/>
            <a:chOff x="7838983" y="1590374"/>
            <a:chExt cx="3213716" cy="506028"/>
          </a:xfrm>
        </p:grpSpPr>
        <p:sp>
          <p:nvSpPr>
            <p:cNvPr id="3" name="Rectangle 2">
              <a:extLst>
                <a:ext uri="{FF2B5EF4-FFF2-40B4-BE49-F238E27FC236}">
                  <a16:creationId xmlns:a16="http://schemas.microsoft.com/office/drawing/2014/main" id="{807F5020-6F02-49B3-AD91-CB731CDE03F6}"/>
                </a:ext>
              </a:extLst>
            </p:cNvPr>
            <p:cNvSpPr/>
            <p:nvPr/>
          </p:nvSpPr>
          <p:spPr>
            <a:xfrm>
              <a:off x="7838983" y="1590375"/>
              <a:ext cx="2982897" cy="506027"/>
            </a:xfrm>
            <a:prstGeom prst="rect">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bg1"/>
                  </a:solidFill>
                  <a:latin typeface="Dubai" panose="020B0503030403030204" pitchFamily="34" charset="-78"/>
                  <a:ea typeface="Times New Roman" panose="02020603050405020304" pitchFamily="18" charset="0"/>
                  <a:cs typeface="Dubai" panose="020B0503030403030204" pitchFamily="34" charset="-78"/>
                </a:rPr>
                <a:t>ثانيًا : الفرص</a:t>
              </a:r>
            </a:p>
          </p:txBody>
        </p:sp>
        <p:sp>
          <p:nvSpPr>
            <p:cNvPr id="11" name="Rectangle 10">
              <a:extLst>
                <a:ext uri="{FF2B5EF4-FFF2-40B4-BE49-F238E27FC236}">
                  <a16:creationId xmlns:a16="http://schemas.microsoft.com/office/drawing/2014/main" id="{7B3B877F-20CC-4E11-A596-0092AA45446F}"/>
                </a:ext>
              </a:extLst>
            </p:cNvPr>
            <p:cNvSpPr/>
            <p:nvPr/>
          </p:nvSpPr>
          <p:spPr>
            <a:xfrm>
              <a:off x="10821880" y="1590374"/>
              <a:ext cx="230819" cy="50602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99EB3882-F2A0-48D0-B6E1-60E38A53A347}"/>
              </a:ext>
            </a:extLst>
          </p:cNvPr>
          <p:cNvGrpSpPr/>
          <p:nvPr/>
        </p:nvGrpSpPr>
        <p:grpSpPr>
          <a:xfrm>
            <a:off x="1222085" y="2595450"/>
            <a:ext cx="9972775" cy="1496964"/>
            <a:chOff x="1222085" y="2595450"/>
            <a:chExt cx="9972775" cy="1496964"/>
          </a:xfrm>
        </p:grpSpPr>
        <p:grpSp>
          <p:nvGrpSpPr>
            <p:cNvPr id="58" name="Group 57">
              <a:extLst>
                <a:ext uri="{FF2B5EF4-FFF2-40B4-BE49-F238E27FC236}">
                  <a16:creationId xmlns:a16="http://schemas.microsoft.com/office/drawing/2014/main" id="{7F4129E0-5A84-4C43-8305-366FBF39DE16}"/>
                </a:ext>
              </a:extLst>
            </p:cNvPr>
            <p:cNvGrpSpPr/>
            <p:nvPr/>
          </p:nvGrpSpPr>
          <p:grpSpPr>
            <a:xfrm>
              <a:off x="9367557" y="2595450"/>
              <a:ext cx="1827303" cy="1496964"/>
              <a:chOff x="9359560" y="2334183"/>
              <a:chExt cx="1827303" cy="1496964"/>
            </a:xfrm>
          </p:grpSpPr>
          <p:grpSp>
            <p:nvGrpSpPr>
              <p:cNvPr id="54" name="Group 53">
                <a:extLst>
                  <a:ext uri="{FF2B5EF4-FFF2-40B4-BE49-F238E27FC236}">
                    <a16:creationId xmlns:a16="http://schemas.microsoft.com/office/drawing/2014/main" id="{86ACEB7D-994F-440D-BB68-C62239FAC4A2}"/>
                  </a:ext>
                </a:extLst>
              </p:cNvPr>
              <p:cNvGrpSpPr/>
              <p:nvPr/>
            </p:nvGrpSpPr>
            <p:grpSpPr>
              <a:xfrm>
                <a:off x="9820482" y="2334183"/>
                <a:ext cx="905460" cy="905460"/>
                <a:chOff x="4925069" y="1300777"/>
                <a:chExt cx="2128224" cy="2128224"/>
              </a:xfrm>
            </p:grpSpPr>
            <p:grpSp>
              <p:nvGrpSpPr>
                <p:cNvPr id="52" name="Group 51">
                  <a:extLst>
                    <a:ext uri="{FF2B5EF4-FFF2-40B4-BE49-F238E27FC236}">
                      <a16:creationId xmlns:a16="http://schemas.microsoft.com/office/drawing/2014/main" id="{F79B015B-CB8A-47E6-829D-05A35CA245CC}"/>
                    </a:ext>
                  </a:extLst>
                </p:cNvPr>
                <p:cNvGrpSpPr/>
                <p:nvPr/>
              </p:nvGrpSpPr>
              <p:grpSpPr>
                <a:xfrm>
                  <a:off x="4925069" y="1300777"/>
                  <a:ext cx="2128224" cy="2128224"/>
                  <a:chOff x="4925069" y="1300777"/>
                  <a:chExt cx="2128224" cy="2128224"/>
                </a:xfrm>
              </p:grpSpPr>
              <p:sp>
                <p:nvSpPr>
                  <p:cNvPr id="50" name="Rectangle: Rounded Corners 49">
                    <a:extLst>
                      <a:ext uri="{FF2B5EF4-FFF2-40B4-BE49-F238E27FC236}">
                        <a16:creationId xmlns:a16="http://schemas.microsoft.com/office/drawing/2014/main" id="{5026F400-AACD-4DA7-AE16-CE75F4875FD4}"/>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B0C81A8-4970-4F3D-BCD0-4A8C06A43D01}"/>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Graphic 52">
                  <a:extLst>
                    <a:ext uri="{FF2B5EF4-FFF2-40B4-BE49-F238E27FC236}">
                      <a16:creationId xmlns:a16="http://schemas.microsoft.com/office/drawing/2014/main" id="{31A4CE3A-BA92-4CE7-A053-2FB2A5F140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0422" y="1786130"/>
                  <a:ext cx="1157518" cy="1157518"/>
                </a:xfrm>
                <a:prstGeom prst="rect">
                  <a:avLst/>
                </a:prstGeom>
              </p:spPr>
            </p:pic>
          </p:grpSp>
          <p:sp>
            <p:nvSpPr>
              <p:cNvPr id="57" name="Rectangle 56">
                <a:extLst>
                  <a:ext uri="{FF2B5EF4-FFF2-40B4-BE49-F238E27FC236}">
                    <a16:creationId xmlns:a16="http://schemas.microsoft.com/office/drawing/2014/main" id="{835B61C1-EFB4-4E1E-8583-77801F073ECD}"/>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الشراكات مع الصناعة والجامعة</a:t>
                </a:r>
                <a:endParaRPr lang="en-SG" sz="1400" b="1" dirty="0">
                  <a:solidFill>
                    <a:schemeClr val="tx1"/>
                  </a:solidFill>
                  <a:latin typeface="Dubai" panose="020B0503030403030204" pitchFamily="34" charset="-78"/>
                  <a:cs typeface="Dubai" panose="020B0503030403030204" pitchFamily="34" charset="-78"/>
                </a:endParaRPr>
              </a:p>
            </p:txBody>
          </p:sp>
        </p:grpSp>
        <p:grpSp>
          <p:nvGrpSpPr>
            <p:cNvPr id="59" name="Group 58">
              <a:extLst>
                <a:ext uri="{FF2B5EF4-FFF2-40B4-BE49-F238E27FC236}">
                  <a16:creationId xmlns:a16="http://schemas.microsoft.com/office/drawing/2014/main" id="{8EC46BC3-1DFE-4461-B9E6-0BBD17F7E014}"/>
                </a:ext>
              </a:extLst>
            </p:cNvPr>
            <p:cNvGrpSpPr/>
            <p:nvPr/>
          </p:nvGrpSpPr>
          <p:grpSpPr>
            <a:xfrm>
              <a:off x="7331189" y="2595450"/>
              <a:ext cx="1827303" cy="1496964"/>
              <a:chOff x="9359560" y="2334183"/>
              <a:chExt cx="1827303" cy="1496964"/>
            </a:xfrm>
          </p:grpSpPr>
          <p:grpSp>
            <p:nvGrpSpPr>
              <p:cNvPr id="60" name="Group 59">
                <a:extLst>
                  <a:ext uri="{FF2B5EF4-FFF2-40B4-BE49-F238E27FC236}">
                    <a16:creationId xmlns:a16="http://schemas.microsoft.com/office/drawing/2014/main" id="{9BCCD9D1-3829-4C2A-B4CF-80A367A95E4D}"/>
                  </a:ext>
                </a:extLst>
              </p:cNvPr>
              <p:cNvGrpSpPr/>
              <p:nvPr/>
            </p:nvGrpSpPr>
            <p:grpSpPr>
              <a:xfrm>
                <a:off x="9820482" y="2334183"/>
                <a:ext cx="905460" cy="905460"/>
                <a:chOff x="4925069" y="1300777"/>
                <a:chExt cx="2128224" cy="2128224"/>
              </a:xfrm>
            </p:grpSpPr>
            <p:grpSp>
              <p:nvGrpSpPr>
                <p:cNvPr id="62" name="Group 61">
                  <a:extLst>
                    <a:ext uri="{FF2B5EF4-FFF2-40B4-BE49-F238E27FC236}">
                      <a16:creationId xmlns:a16="http://schemas.microsoft.com/office/drawing/2014/main" id="{6230557F-C75A-43BC-8AD5-7D8AAEECF96E}"/>
                    </a:ext>
                  </a:extLst>
                </p:cNvPr>
                <p:cNvGrpSpPr/>
                <p:nvPr/>
              </p:nvGrpSpPr>
              <p:grpSpPr>
                <a:xfrm>
                  <a:off x="4925069" y="1300777"/>
                  <a:ext cx="2128224" cy="2128224"/>
                  <a:chOff x="4925069" y="1300777"/>
                  <a:chExt cx="2128224" cy="2128224"/>
                </a:xfrm>
              </p:grpSpPr>
              <p:sp>
                <p:nvSpPr>
                  <p:cNvPr id="64" name="Rectangle: Rounded Corners 63">
                    <a:extLst>
                      <a:ext uri="{FF2B5EF4-FFF2-40B4-BE49-F238E27FC236}">
                        <a16:creationId xmlns:a16="http://schemas.microsoft.com/office/drawing/2014/main" id="{341E3306-A474-4C5D-BAB3-904BCC6A44A6}"/>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B9752E26-AC96-4CA7-81CB-04FBB1A5A983}"/>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Graphic 62">
                  <a:extLst>
                    <a:ext uri="{FF2B5EF4-FFF2-40B4-BE49-F238E27FC236}">
                      <a16:creationId xmlns:a16="http://schemas.microsoft.com/office/drawing/2014/main" id="{35FA8D06-8CD2-42F5-99CD-3C17DF2569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10422" y="1786130"/>
                  <a:ext cx="1157518" cy="1157518"/>
                </a:xfrm>
                <a:prstGeom prst="rect">
                  <a:avLst/>
                </a:prstGeom>
              </p:spPr>
            </p:pic>
          </p:grpSp>
          <p:sp>
            <p:nvSpPr>
              <p:cNvPr id="61" name="Rectangle 60">
                <a:extLst>
                  <a:ext uri="{FF2B5EF4-FFF2-40B4-BE49-F238E27FC236}">
                    <a16:creationId xmlns:a16="http://schemas.microsoft.com/office/drawing/2014/main" id="{97D3C9C6-2429-4D51-A534-E0C564CA6E21}"/>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تمويل تسويق الملكية الفكرية</a:t>
                </a:r>
                <a:r>
                  <a:rPr lang="ar-PS" sz="1400" b="1" dirty="0">
                    <a:solidFill>
                      <a:schemeClr val="tx1"/>
                    </a:solidFill>
                    <a:latin typeface="Dubai" panose="020B0503030403030204" pitchFamily="34" charset="-78"/>
                    <a:cs typeface="Dubai" panose="020B0503030403030204" pitchFamily="34" charset="-78"/>
                  </a:rPr>
                  <a:t> </a:t>
                </a:r>
                <a:r>
                  <a:rPr lang="ar-SA" sz="1400" b="1" dirty="0">
                    <a:solidFill>
                      <a:schemeClr val="tx1"/>
                    </a:solidFill>
                    <a:latin typeface="Dubai" panose="020B0503030403030204" pitchFamily="34" charset="-78"/>
                    <a:cs typeface="Dubai" panose="020B0503030403030204" pitchFamily="34" charset="-78"/>
                  </a:rPr>
                  <a:t>ودعمها.</a:t>
                </a:r>
              </a:p>
            </p:txBody>
          </p:sp>
        </p:grpSp>
        <p:grpSp>
          <p:nvGrpSpPr>
            <p:cNvPr id="66" name="Group 65">
              <a:extLst>
                <a:ext uri="{FF2B5EF4-FFF2-40B4-BE49-F238E27FC236}">
                  <a16:creationId xmlns:a16="http://schemas.microsoft.com/office/drawing/2014/main" id="{5670CB20-4A24-4BC1-807A-1A3F7DE5AA1D}"/>
                </a:ext>
              </a:extLst>
            </p:cNvPr>
            <p:cNvGrpSpPr/>
            <p:nvPr/>
          </p:nvGrpSpPr>
          <p:grpSpPr>
            <a:xfrm>
              <a:off x="5294821" y="2595450"/>
              <a:ext cx="1827303" cy="1496964"/>
              <a:chOff x="9359560" y="2334183"/>
              <a:chExt cx="1827303" cy="1496964"/>
            </a:xfrm>
          </p:grpSpPr>
          <p:grpSp>
            <p:nvGrpSpPr>
              <p:cNvPr id="67" name="Group 66">
                <a:extLst>
                  <a:ext uri="{FF2B5EF4-FFF2-40B4-BE49-F238E27FC236}">
                    <a16:creationId xmlns:a16="http://schemas.microsoft.com/office/drawing/2014/main" id="{494C8C01-8157-4C88-A8AB-A2DFC0176A8B}"/>
                  </a:ext>
                </a:extLst>
              </p:cNvPr>
              <p:cNvGrpSpPr/>
              <p:nvPr/>
            </p:nvGrpSpPr>
            <p:grpSpPr>
              <a:xfrm>
                <a:off x="9820482" y="2334183"/>
                <a:ext cx="905460" cy="905460"/>
                <a:chOff x="4925069" y="1300777"/>
                <a:chExt cx="2128224" cy="2128224"/>
              </a:xfrm>
            </p:grpSpPr>
            <p:grpSp>
              <p:nvGrpSpPr>
                <p:cNvPr id="69" name="Group 68">
                  <a:extLst>
                    <a:ext uri="{FF2B5EF4-FFF2-40B4-BE49-F238E27FC236}">
                      <a16:creationId xmlns:a16="http://schemas.microsoft.com/office/drawing/2014/main" id="{C2F79CC4-DF48-4C8A-B051-2119B0DDC405}"/>
                    </a:ext>
                  </a:extLst>
                </p:cNvPr>
                <p:cNvGrpSpPr/>
                <p:nvPr/>
              </p:nvGrpSpPr>
              <p:grpSpPr>
                <a:xfrm>
                  <a:off x="4925069" y="1300777"/>
                  <a:ext cx="2128224" cy="2128224"/>
                  <a:chOff x="4925069" y="1300777"/>
                  <a:chExt cx="2128224" cy="2128224"/>
                </a:xfrm>
              </p:grpSpPr>
              <p:sp>
                <p:nvSpPr>
                  <p:cNvPr id="71" name="Rectangle: Rounded Corners 70">
                    <a:extLst>
                      <a:ext uri="{FF2B5EF4-FFF2-40B4-BE49-F238E27FC236}">
                        <a16:creationId xmlns:a16="http://schemas.microsoft.com/office/drawing/2014/main" id="{399687E5-EADA-4D73-8C81-C4AC637C604E}"/>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D9164099-88E3-455D-BC7C-7ED3134C17F0}"/>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Graphic 69">
                  <a:extLst>
                    <a:ext uri="{FF2B5EF4-FFF2-40B4-BE49-F238E27FC236}">
                      <a16:creationId xmlns:a16="http://schemas.microsoft.com/office/drawing/2014/main" id="{A5B5F364-88E7-4C31-8325-E603459FAD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10422" y="1786130"/>
                  <a:ext cx="1157518" cy="1157518"/>
                </a:xfrm>
                <a:prstGeom prst="rect">
                  <a:avLst/>
                </a:prstGeom>
              </p:spPr>
            </p:pic>
          </p:grpSp>
          <p:sp>
            <p:nvSpPr>
              <p:cNvPr id="68" name="Rectangle 67">
                <a:extLst>
                  <a:ext uri="{FF2B5EF4-FFF2-40B4-BE49-F238E27FC236}">
                    <a16:creationId xmlns:a16="http://schemas.microsoft.com/office/drawing/2014/main" id="{8E628CA3-7B8A-44E8-A8EC-8E8E411A6DE6}"/>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المحافظة على المواهب وجذبها.</a:t>
                </a:r>
              </a:p>
            </p:txBody>
          </p:sp>
        </p:grpSp>
        <p:grpSp>
          <p:nvGrpSpPr>
            <p:cNvPr id="73" name="Group 72">
              <a:extLst>
                <a:ext uri="{FF2B5EF4-FFF2-40B4-BE49-F238E27FC236}">
                  <a16:creationId xmlns:a16="http://schemas.microsoft.com/office/drawing/2014/main" id="{F9FB3AA8-EEEA-4502-ACFD-C7CC61097C93}"/>
                </a:ext>
              </a:extLst>
            </p:cNvPr>
            <p:cNvGrpSpPr/>
            <p:nvPr/>
          </p:nvGrpSpPr>
          <p:grpSpPr>
            <a:xfrm>
              <a:off x="3258453" y="2595450"/>
              <a:ext cx="1827303" cy="1496964"/>
              <a:chOff x="9359560" y="2334183"/>
              <a:chExt cx="1827303" cy="1496964"/>
            </a:xfrm>
          </p:grpSpPr>
          <p:grpSp>
            <p:nvGrpSpPr>
              <p:cNvPr id="74" name="Group 73">
                <a:extLst>
                  <a:ext uri="{FF2B5EF4-FFF2-40B4-BE49-F238E27FC236}">
                    <a16:creationId xmlns:a16="http://schemas.microsoft.com/office/drawing/2014/main" id="{4D293006-F69C-466B-9B95-C10CAF43EE39}"/>
                  </a:ext>
                </a:extLst>
              </p:cNvPr>
              <p:cNvGrpSpPr/>
              <p:nvPr/>
            </p:nvGrpSpPr>
            <p:grpSpPr>
              <a:xfrm>
                <a:off x="9820482" y="2334183"/>
                <a:ext cx="905460" cy="905460"/>
                <a:chOff x="4925069" y="1300777"/>
                <a:chExt cx="2128224" cy="2128224"/>
              </a:xfrm>
            </p:grpSpPr>
            <p:grpSp>
              <p:nvGrpSpPr>
                <p:cNvPr id="76" name="Group 75">
                  <a:extLst>
                    <a:ext uri="{FF2B5EF4-FFF2-40B4-BE49-F238E27FC236}">
                      <a16:creationId xmlns:a16="http://schemas.microsoft.com/office/drawing/2014/main" id="{F1501CF5-21FA-4F5E-9A41-FF77ECC69590}"/>
                    </a:ext>
                  </a:extLst>
                </p:cNvPr>
                <p:cNvGrpSpPr/>
                <p:nvPr/>
              </p:nvGrpSpPr>
              <p:grpSpPr>
                <a:xfrm>
                  <a:off x="4925069" y="1300777"/>
                  <a:ext cx="2128224" cy="2128224"/>
                  <a:chOff x="4925069" y="1300777"/>
                  <a:chExt cx="2128224" cy="2128224"/>
                </a:xfrm>
              </p:grpSpPr>
              <p:sp>
                <p:nvSpPr>
                  <p:cNvPr id="78" name="Rectangle: Rounded Corners 77">
                    <a:extLst>
                      <a:ext uri="{FF2B5EF4-FFF2-40B4-BE49-F238E27FC236}">
                        <a16:creationId xmlns:a16="http://schemas.microsoft.com/office/drawing/2014/main" id="{04E3B58B-CD5C-4C79-95B2-2D4A29A440E9}"/>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656C0115-BF9C-45F5-9DFC-647ACD818319}"/>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7" name="Graphic 76">
                  <a:extLst>
                    <a:ext uri="{FF2B5EF4-FFF2-40B4-BE49-F238E27FC236}">
                      <a16:creationId xmlns:a16="http://schemas.microsoft.com/office/drawing/2014/main" id="{7AE70433-4E6E-42FF-9CB1-26F8935B0D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410422" y="1786130"/>
                  <a:ext cx="1157518" cy="1157518"/>
                </a:xfrm>
                <a:prstGeom prst="rect">
                  <a:avLst/>
                </a:prstGeom>
              </p:spPr>
            </p:pic>
          </p:grpSp>
          <p:sp>
            <p:nvSpPr>
              <p:cNvPr id="75" name="Rectangle 74">
                <a:extLst>
                  <a:ext uri="{FF2B5EF4-FFF2-40B4-BE49-F238E27FC236}">
                    <a16:creationId xmlns:a16="http://schemas.microsoft.com/office/drawing/2014/main" id="{63BE9A0C-DF87-4931-B82E-92FFFF67C8CF}"/>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المخاطرة وتطوير مجالات جديدة للتوظيف.</a:t>
                </a:r>
              </a:p>
            </p:txBody>
          </p:sp>
        </p:grpSp>
        <p:grpSp>
          <p:nvGrpSpPr>
            <p:cNvPr id="80" name="Group 79">
              <a:extLst>
                <a:ext uri="{FF2B5EF4-FFF2-40B4-BE49-F238E27FC236}">
                  <a16:creationId xmlns:a16="http://schemas.microsoft.com/office/drawing/2014/main" id="{C7971AD7-923F-44BD-88CE-0E0FB0A876A1}"/>
                </a:ext>
              </a:extLst>
            </p:cNvPr>
            <p:cNvGrpSpPr/>
            <p:nvPr/>
          </p:nvGrpSpPr>
          <p:grpSpPr>
            <a:xfrm>
              <a:off x="1222085" y="2595450"/>
              <a:ext cx="1827303" cy="1496964"/>
              <a:chOff x="9359560" y="2334183"/>
              <a:chExt cx="1827303" cy="1496964"/>
            </a:xfrm>
          </p:grpSpPr>
          <p:grpSp>
            <p:nvGrpSpPr>
              <p:cNvPr id="81" name="Group 80">
                <a:extLst>
                  <a:ext uri="{FF2B5EF4-FFF2-40B4-BE49-F238E27FC236}">
                    <a16:creationId xmlns:a16="http://schemas.microsoft.com/office/drawing/2014/main" id="{16406745-FC57-42F6-92CA-A3D091B89450}"/>
                  </a:ext>
                </a:extLst>
              </p:cNvPr>
              <p:cNvGrpSpPr/>
              <p:nvPr/>
            </p:nvGrpSpPr>
            <p:grpSpPr>
              <a:xfrm>
                <a:off x="9820482" y="2334183"/>
                <a:ext cx="905460" cy="905460"/>
                <a:chOff x="4925069" y="1300777"/>
                <a:chExt cx="2128224" cy="2128224"/>
              </a:xfrm>
            </p:grpSpPr>
            <p:grpSp>
              <p:nvGrpSpPr>
                <p:cNvPr id="83" name="Group 82">
                  <a:extLst>
                    <a:ext uri="{FF2B5EF4-FFF2-40B4-BE49-F238E27FC236}">
                      <a16:creationId xmlns:a16="http://schemas.microsoft.com/office/drawing/2014/main" id="{0B585447-BF45-4868-9A36-2116F7CE2E79}"/>
                    </a:ext>
                  </a:extLst>
                </p:cNvPr>
                <p:cNvGrpSpPr/>
                <p:nvPr/>
              </p:nvGrpSpPr>
              <p:grpSpPr>
                <a:xfrm>
                  <a:off x="4925069" y="1300777"/>
                  <a:ext cx="2128224" cy="2128224"/>
                  <a:chOff x="4925069" y="1300777"/>
                  <a:chExt cx="2128224" cy="2128224"/>
                </a:xfrm>
              </p:grpSpPr>
              <p:sp>
                <p:nvSpPr>
                  <p:cNvPr id="85" name="Rectangle: Rounded Corners 84">
                    <a:extLst>
                      <a:ext uri="{FF2B5EF4-FFF2-40B4-BE49-F238E27FC236}">
                        <a16:creationId xmlns:a16="http://schemas.microsoft.com/office/drawing/2014/main" id="{965945FF-3C14-4601-85D8-EA185310FAA8}"/>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4FE52C73-AAC5-4BE7-83C7-1501C93DB50F}"/>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4" name="Graphic 83">
                  <a:extLst>
                    <a:ext uri="{FF2B5EF4-FFF2-40B4-BE49-F238E27FC236}">
                      <a16:creationId xmlns:a16="http://schemas.microsoft.com/office/drawing/2014/main" id="{180B7724-A4DC-48A5-9BAE-63DD89A88E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10422" y="1786130"/>
                  <a:ext cx="1157518" cy="1157518"/>
                </a:xfrm>
                <a:prstGeom prst="rect">
                  <a:avLst/>
                </a:prstGeom>
              </p:spPr>
            </p:pic>
          </p:grpSp>
          <p:sp>
            <p:nvSpPr>
              <p:cNvPr id="82" name="Rectangle 81">
                <a:extLst>
                  <a:ext uri="{FF2B5EF4-FFF2-40B4-BE49-F238E27FC236}">
                    <a16:creationId xmlns:a16="http://schemas.microsoft.com/office/drawing/2014/main" id="{B7468D10-BDD7-4847-8516-B4608023AC22}"/>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التعاون بين الشركات ومع الشركاء الآخرين</a:t>
                </a:r>
              </a:p>
            </p:txBody>
          </p:sp>
        </p:grpSp>
      </p:grpSp>
      <p:grpSp>
        <p:nvGrpSpPr>
          <p:cNvPr id="88" name="Group 87">
            <a:extLst>
              <a:ext uri="{FF2B5EF4-FFF2-40B4-BE49-F238E27FC236}">
                <a16:creationId xmlns:a16="http://schemas.microsoft.com/office/drawing/2014/main" id="{5B41D726-7063-44BC-AF7B-1BDDF4862D31}"/>
              </a:ext>
            </a:extLst>
          </p:cNvPr>
          <p:cNvGrpSpPr/>
          <p:nvPr/>
        </p:nvGrpSpPr>
        <p:grpSpPr>
          <a:xfrm>
            <a:off x="1222085" y="4456673"/>
            <a:ext cx="9972775" cy="1496964"/>
            <a:chOff x="1222085" y="2595450"/>
            <a:chExt cx="9972775" cy="1496964"/>
          </a:xfrm>
        </p:grpSpPr>
        <p:grpSp>
          <p:nvGrpSpPr>
            <p:cNvPr id="89" name="Group 88">
              <a:extLst>
                <a:ext uri="{FF2B5EF4-FFF2-40B4-BE49-F238E27FC236}">
                  <a16:creationId xmlns:a16="http://schemas.microsoft.com/office/drawing/2014/main" id="{8BA54DCE-F6F5-48F3-96C2-E231A4238DFF}"/>
                </a:ext>
              </a:extLst>
            </p:cNvPr>
            <p:cNvGrpSpPr/>
            <p:nvPr/>
          </p:nvGrpSpPr>
          <p:grpSpPr>
            <a:xfrm>
              <a:off x="9367557" y="2595450"/>
              <a:ext cx="1827303" cy="1496964"/>
              <a:chOff x="9359560" y="2334183"/>
              <a:chExt cx="1827303" cy="1496964"/>
            </a:xfrm>
          </p:grpSpPr>
          <p:grpSp>
            <p:nvGrpSpPr>
              <p:cNvPr id="118" name="Group 117">
                <a:extLst>
                  <a:ext uri="{FF2B5EF4-FFF2-40B4-BE49-F238E27FC236}">
                    <a16:creationId xmlns:a16="http://schemas.microsoft.com/office/drawing/2014/main" id="{6671201F-2F7E-4C21-9D7A-6560D712CD99}"/>
                  </a:ext>
                </a:extLst>
              </p:cNvPr>
              <p:cNvGrpSpPr/>
              <p:nvPr/>
            </p:nvGrpSpPr>
            <p:grpSpPr>
              <a:xfrm>
                <a:off x="9820482" y="2334183"/>
                <a:ext cx="905460" cy="905460"/>
                <a:chOff x="4925069" y="1300777"/>
                <a:chExt cx="2128224" cy="2128224"/>
              </a:xfrm>
            </p:grpSpPr>
            <p:grpSp>
              <p:nvGrpSpPr>
                <p:cNvPr id="120" name="Group 119">
                  <a:extLst>
                    <a:ext uri="{FF2B5EF4-FFF2-40B4-BE49-F238E27FC236}">
                      <a16:creationId xmlns:a16="http://schemas.microsoft.com/office/drawing/2014/main" id="{A8B1B83C-6571-4517-9E04-1E9F1CCCCB34}"/>
                    </a:ext>
                  </a:extLst>
                </p:cNvPr>
                <p:cNvGrpSpPr/>
                <p:nvPr/>
              </p:nvGrpSpPr>
              <p:grpSpPr>
                <a:xfrm>
                  <a:off x="4925069" y="1300777"/>
                  <a:ext cx="2128224" cy="2128224"/>
                  <a:chOff x="4925069" y="1300777"/>
                  <a:chExt cx="2128224" cy="2128224"/>
                </a:xfrm>
              </p:grpSpPr>
              <p:sp>
                <p:nvSpPr>
                  <p:cNvPr id="122" name="Rectangle: Rounded Corners 121">
                    <a:extLst>
                      <a:ext uri="{FF2B5EF4-FFF2-40B4-BE49-F238E27FC236}">
                        <a16:creationId xmlns:a16="http://schemas.microsoft.com/office/drawing/2014/main" id="{9A9B6071-53BB-485F-80B8-1F34005BCC6F}"/>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54D7C775-144E-42D8-8780-53534882B2FF}"/>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Graphic 120">
                  <a:extLst>
                    <a:ext uri="{FF2B5EF4-FFF2-40B4-BE49-F238E27FC236}">
                      <a16:creationId xmlns:a16="http://schemas.microsoft.com/office/drawing/2014/main" id="{7BF9AF78-FA38-4C1B-90C3-C59BEA17FF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410422" y="1786130"/>
                  <a:ext cx="1157518" cy="1157518"/>
                </a:xfrm>
                <a:prstGeom prst="rect">
                  <a:avLst/>
                </a:prstGeom>
              </p:spPr>
            </p:pic>
          </p:grpSp>
          <p:sp>
            <p:nvSpPr>
              <p:cNvPr id="119" name="Rectangle 118">
                <a:extLst>
                  <a:ext uri="{FF2B5EF4-FFF2-40B4-BE49-F238E27FC236}">
                    <a16:creationId xmlns:a16="http://schemas.microsoft.com/office/drawing/2014/main" id="{FF25A284-2902-4B43-B4C1-9D0743DCD7D1}"/>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السلامة والأمن</a:t>
                </a:r>
              </a:p>
            </p:txBody>
          </p:sp>
        </p:grpSp>
        <p:grpSp>
          <p:nvGrpSpPr>
            <p:cNvPr id="90" name="Group 89">
              <a:extLst>
                <a:ext uri="{FF2B5EF4-FFF2-40B4-BE49-F238E27FC236}">
                  <a16:creationId xmlns:a16="http://schemas.microsoft.com/office/drawing/2014/main" id="{05EF1C85-38FA-4198-9A56-5406142FCFD9}"/>
                </a:ext>
              </a:extLst>
            </p:cNvPr>
            <p:cNvGrpSpPr/>
            <p:nvPr/>
          </p:nvGrpSpPr>
          <p:grpSpPr>
            <a:xfrm>
              <a:off x="7331189" y="2595450"/>
              <a:ext cx="1827303" cy="1496964"/>
              <a:chOff x="9359560" y="2334183"/>
              <a:chExt cx="1827303" cy="1496964"/>
            </a:xfrm>
          </p:grpSpPr>
          <p:grpSp>
            <p:nvGrpSpPr>
              <p:cNvPr id="112" name="Group 111">
                <a:extLst>
                  <a:ext uri="{FF2B5EF4-FFF2-40B4-BE49-F238E27FC236}">
                    <a16:creationId xmlns:a16="http://schemas.microsoft.com/office/drawing/2014/main" id="{4B47CFB0-EA89-46AE-8C24-531CAA0E83C9}"/>
                  </a:ext>
                </a:extLst>
              </p:cNvPr>
              <p:cNvGrpSpPr/>
              <p:nvPr/>
            </p:nvGrpSpPr>
            <p:grpSpPr>
              <a:xfrm>
                <a:off x="9820482" y="2334183"/>
                <a:ext cx="905460" cy="905460"/>
                <a:chOff x="4925069" y="1300777"/>
                <a:chExt cx="2128224" cy="2128224"/>
              </a:xfrm>
            </p:grpSpPr>
            <p:grpSp>
              <p:nvGrpSpPr>
                <p:cNvPr id="114" name="Group 113">
                  <a:extLst>
                    <a:ext uri="{FF2B5EF4-FFF2-40B4-BE49-F238E27FC236}">
                      <a16:creationId xmlns:a16="http://schemas.microsoft.com/office/drawing/2014/main" id="{BC778613-BAA3-4568-B9A9-697F14B69FC4}"/>
                    </a:ext>
                  </a:extLst>
                </p:cNvPr>
                <p:cNvGrpSpPr/>
                <p:nvPr/>
              </p:nvGrpSpPr>
              <p:grpSpPr>
                <a:xfrm>
                  <a:off x="4925069" y="1300777"/>
                  <a:ext cx="2128224" cy="2128224"/>
                  <a:chOff x="4925069" y="1300777"/>
                  <a:chExt cx="2128224" cy="2128224"/>
                </a:xfrm>
              </p:grpSpPr>
              <p:sp>
                <p:nvSpPr>
                  <p:cNvPr id="116" name="Rectangle: Rounded Corners 115">
                    <a:extLst>
                      <a:ext uri="{FF2B5EF4-FFF2-40B4-BE49-F238E27FC236}">
                        <a16:creationId xmlns:a16="http://schemas.microsoft.com/office/drawing/2014/main" id="{F130A899-06F7-4FF5-8E34-AA6913357FCB}"/>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F43D38CF-0D0F-4757-8664-20AF19A72A3D}"/>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5" name="Graphic 114">
                  <a:extLst>
                    <a:ext uri="{FF2B5EF4-FFF2-40B4-BE49-F238E27FC236}">
                      <a16:creationId xmlns:a16="http://schemas.microsoft.com/office/drawing/2014/main" id="{B7056EAF-A1FF-4C6F-A068-904CC4630B8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5410422" y="1786130"/>
                  <a:ext cx="1157518" cy="1157518"/>
                </a:xfrm>
                <a:prstGeom prst="rect">
                  <a:avLst/>
                </a:prstGeom>
              </p:spPr>
            </p:pic>
          </p:grpSp>
          <p:sp>
            <p:nvSpPr>
              <p:cNvPr id="113" name="Rectangle 112">
                <a:extLst>
                  <a:ext uri="{FF2B5EF4-FFF2-40B4-BE49-F238E27FC236}">
                    <a16:creationId xmlns:a16="http://schemas.microsoft.com/office/drawing/2014/main" id="{364EDB5C-784B-4745-83E2-606F290CE728}"/>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الدعم المالي المستمر.</a:t>
                </a:r>
              </a:p>
            </p:txBody>
          </p:sp>
        </p:grpSp>
        <p:grpSp>
          <p:nvGrpSpPr>
            <p:cNvPr id="91" name="Group 90">
              <a:extLst>
                <a:ext uri="{FF2B5EF4-FFF2-40B4-BE49-F238E27FC236}">
                  <a16:creationId xmlns:a16="http://schemas.microsoft.com/office/drawing/2014/main" id="{11046782-E2ED-437B-94C6-84711C9A759F}"/>
                </a:ext>
              </a:extLst>
            </p:cNvPr>
            <p:cNvGrpSpPr/>
            <p:nvPr/>
          </p:nvGrpSpPr>
          <p:grpSpPr>
            <a:xfrm>
              <a:off x="5294821" y="2595450"/>
              <a:ext cx="1827303" cy="1496964"/>
              <a:chOff x="9359560" y="2334183"/>
              <a:chExt cx="1827303" cy="1496964"/>
            </a:xfrm>
          </p:grpSpPr>
          <p:grpSp>
            <p:nvGrpSpPr>
              <p:cNvPr id="106" name="Group 105">
                <a:extLst>
                  <a:ext uri="{FF2B5EF4-FFF2-40B4-BE49-F238E27FC236}">
                    <a16:creationId xmlns:a16="http://schemas.microsoft.com/office/drawing/2014/main" id="{1A637A57-BBE0-4257-9A3C-91F3AD11F754}"/>
                  </a:ext>
                </a:extLst>
              </p:cNvPr>
              <p:cNvGrpSpPr/>
              <p:nvPr/>
            </p:nvGrpSpPr>
            <p:grpSpPr>
              <a:xfrm>
                <a:off x="9820482" y="2334183"/>
                <a:ext cx="905460" cy="905460"/>
                <a:chOff x="4925069" y="1300777"/>
                <a:chExt cx="2128224" cy="2128224"/>
              </a:xfrm>
            </p:grpSpPr>
            <p:grpSp>
              <p:nvGrpSpPr>
                <p:cNvPr id="108" name="Group 107">
                  <a:extLst>
                    <a:ext uri="{FF2B5EF4-FFF2-40B4-BE49-F238E27FC236}">
                      <a16:creationId xmlns:a16="http://schemas.microsoft.com/office/drawing/2014/main" id="{879A702D-AC0E-49BF-9CEE-4241DADAB732}"/>
                    </a:ext>
                  </a:extLst>
                </p:cNvPr>
                <p:cNvGrpSpPr/>
                <p:nvPr/>
              </p:nvGrpSpPr>
              <p:grpSpPr>
                <a:xfrm>
                  <a:off x="4925069" y="1300777"/>
                  <a:ext cx="2128224" cy="2128224"/>
                  <a:chOff x="4925069" y="1300777"/>
                  <a:chExt cx="2128224" cy="2128224"/>
                </a:xfrm>
              </p:grpSpPr>
              <p:sp>
                <p:nvSpPr>
                  <p:cNvPr id="110" name="Rectangle: Rounded Corners 109">
                    <a:extLst>
                      <a:ext uri="{FF2B5EF4-FFF2-40B4-BE49-F238E27FC236}">
                        <a16:creationId xmlns:a16="http://schemas.microsoft.com/office/drawing/2014/main" id="{D3D9B7C4-A63C-479E-BB7B-2A2CBE3CF6E8}"/>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10">
                    <a:extLst>
                      <a:ext uri="{FF2B5EF4-FFF2-40B4-BE49-F238E27FC236}">
                        <a16:creationId xmlns:a16="http://schemas.microsoft.com/office/drawing/2014/main" id="{7315A8F8-B66F-455F-957A-151A2DE2F4C7}"/>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9" name="Graphic 108">
                  <a:extLst>
                    <a:ext uri="{FF2B5EF4-FFF2-40B4-BE49-F238E27FC236}">
                      <a16:creationId xmlns:a16="http://schemas.microsoft.com/office/drawing/2014/main" id="{2A16690E-8DC8-411F-AE12-EE6423F4947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410422" y="1786130"/>
                  <a:ext cx="1157518" cy="1157518"/>
                </a:xfrm>
                <a:prstGeom prst="rect">
                  <a:avLst/>
                </a:prstGeom>
              </p:spPr>
            </p:pic>
          </p:grpSp>
          <p:sp>
            <p:nvSpPr>
              <p:cNvPr id="107" name="Rectangle 106">
                <a:extLst>
                  <a:ext uri="{FF2B5EF4-FFF2-40B4-BE49-F238E27FC236}">
                    <a16:creationId xmlns:a16="http://schemas.microsoft.com/office/drawing/2014/main" id="{F3820A92-C7ED-4E0F-9B7C-3FFA3D678DF7}"/>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تنشيط المجتمع الحضري.</a:t>
                </a:r>
              </a:p>
            </p:txBody>
          </p:sp>
        </p:grpSp>
        <p:grpSp>
          <p:nvGrpSpPr>
            <p:cNvPr id="92" name="Group 91">
              <a:extLst>
                <a:ext uri="{FF2B5EF4-FFF2-40B4-BE49-F238E27FC236}">
                  <a16:creationId xmlns:a16="http://schemas.microsoft.com/office/drawing/2014/main" id="{DD30088A-29C8-42C9-9896-543EDD988037}"/>
                </a:ext>
              </a:extLst>
            </p:cNvPr>
            <p:cNvGrpSpPr/>
            <p:nvPr/>
          </p:nvGrpSpPr>
          <p:grpSpPr>
            <a:xfrm>
              <a:off x="3258453" y="2595450"/>
              <a:ext cx="1827303" cy="1496964"/>
              <a:chOff x="9359560" y="2334183"/>
              <a:chExt cx="1827303" cy="1496964"/>
            </a:xfrm>
          </p:grpSpPr>
          <p:grpSp>
            <p:nvGrpSpPr>
              <p:cNvPr id="100" name="Group 99">
                <a:extLst>
                  <a:ext uri="{FF2B5EF4-FFF2-40B4-BE49-F238E27FC236}">
                    <a16:creationId xmlns:a16="http://schemas.microsoft.com/office/drawing/2014/main" id="{5128C274-4CAC-47B9-9FFF-C971FE24A7CC}"/>
                  </a:ext>
                </a:extLst>
              </p:cNvPr>
              <p:cNvGrpSpPr/>
              <p:nvPr/>
            </p:nvGrpSpPr>
            <p:grpSpPr>
              <a:xfrm>
                <a:off x="9820482" y="2334183"/>
                <a:ext cx="905460" cy="905460"/>
                <a:chOff x="4925069" y="1300777"/>
                <a:chExt cx="2128224" cy="2128224"/>
              </a:xfrm>
            </p:grpSpPr>
            <p:grpSp>
              <p:nvGrpSpPr>
                <p:cNvPr id="102" name="Group 101">
                  <a:extLst>
                    <a:ext uri="{FF2B5EF4-FFF2-40B4-BE49-F238E27FC236}">
                      <a16:creationId xmlns:a16="http://schemas.microsoft.com/office/drawing/2014/main" id="{114D4970-2E0A-4881-98EB-1ACD6566D9AF}"/>
                    </a:ext>
                  </a:extLst>
                </p:cNvPr>
                <p:cNvGrpSpPr/>
                <p:nvPr/>
              </p:nvGrpSpPr>
              <p:grpSpPr>
                <a:xfrm>
                  <a:off x="4925069" y="1300777"/>
                  <a:ext cx="2128224" cy="2128224"/>
                  <a:chOff x="4925069" y="1300777"/>
                  <a:chExt cx="2128224" cy="2128224"/>
                </a:xfrm>
              </p:grpSpPr>
              <p:sp>
                <p:nvSpPr>
                  <p:cNvPr id="104" name="Rectangle: Rounded Corners 103">
                    <a:extLst>
                      <a:ext uri="{FF2B5EF4-FFF2-40B4-BE49-F238E27FC236}">
                        <a16:creationId xmlns:a16="http://schemas.microsoft.com/office/drawing/2014/main" id="{D5C3FC6B-6771-413C-BAA5-4B696B4E3DF4}"/>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Rounded Corners 104">
                    <a:extLst>
                      <a:ext uri="{FF2B5EF4-FFF2-40B4-BE49-F238E27FC236}">
                        <a16:creationId xmlns:a16="http://schemas.microsoft.com/office/drawing/2014/main" id="{4B56E9BC-99B5-4B93-A540-9E7377982357}"/>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 name="Graphic 102">
                  <a:extLst>
                    <a:ext uri="{FF2B5EF4-FFF2-40B4-BE49-F238E27FC236}">
                      <a16:creationId xmlns:a16="http://schemas.microsoft.com/office/drawing/2014/main" id="{F2C4D433-BFC9-48FC-BA22-DDB28A2102A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5410422" y="1786130"/>
                  <a:ext cx="1157518" cy="1157518"/>
                </a:xfrm>
                <a:prstGeom prst="rect">
                  <a:avLst/>
                </a:prstGeom>
              </p:spPr>
            </p:pic>
          </p:grpSp>
          <p:sp>
            <p:nvSpPr>
              <p:cNvPr id="101" name="Rectangle 100">
                <a:extLst>
                  <a:ext uri="{FF2B5EF4-FFF2-40B4-BE49-F238E27FC236}">
                    <a16:creationId xmlns:a16="http://schemas.microsoft.com/office/drawing/2014/main" id="{2C147548-609B-4E06-81E8-8C88D1DBA515}"/>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الأداء والمساءلة. </a:t>
                </a:r>
              </a:p>
            </p:txBody>
          </p:sp>
        </p:grpSp>
        <p:grpSp>
          <p:nvGrpSpPr>
            <p:cNvPr id="93" name="Group 92">
              <a:extLst>
                <a:ext uri="{FF2B5EF4-FFF2-40B4-BE49-F238E27FC236}">
                  <a16:creationId xmlns:a16="http://schemas.microsoft.com/office/drawing/2014/main" id="{21EC84FE-0C98-46DE-910B-F7F3B02FD9B9}"/>
                </a:ext>
              </a:extLst>
            </p:cNvPr>
            <p:cNvGrpSpPr/>
            <p:nvPr/>
          </p:nvGrpSpPr>
          <p:grpSpPr>
            <a:xfrm>
              <a:off x="1222085" y="2595450"/>
              <a:ext cx="1827303" cy="1496964"/>
              <a:chOff x="9359560" y="2334183"/>
              <a:chExt cx="1827303" cy="1496964"/>
            </a:xfrm>
          </p:grpSpPr>
          <p:grpSp>
            <p:nvGrpSpPr>
              <p:cNvPr id="94" name="Group 93">
                <a:extLst>
                  <a:ext uri="{FF2B5EF4-FFF2-40B4-BE49-F238E27FC236}">
                    <a16:creationId xmlns:a16="http://schemas.microsoft.com/office/drawing/2014/main" id="{66D13A46-A0D8-4CAE-A0F4-43C4863B3DF8}"/>
                  </a:ext>
                </a:extLst>
              </p:cNvPr>
              <p:cNvGrpSpPr/>
              <p:nvPr/>
            </p:nvGrpSpPr>
            <p:grpSpPr>
              <a:xfrm>
                <a:off x="9820482" y="2334183"/>
                <a:ext cx="905460" cy="905460"/>
                <a:chOff x="4925069" y="1300777"/>
                <a:chExt cx="2128224" cy="2128224"/>
              </a:xfrm>
            </p:grpSpPr>
            <p:grpSp>
              <p:nvGrpSpPr>
                <p:cNvPr id="96" name="Group 95">
                  <a:extLst>
                    <a:ext uri="{FF2B5EF4-FFF2-40B4-BE49-F238E27FC236}">
                      <a16:creationId xmlns:a16="http://schemas.microsoft.com/office/drawing/2014/main" id="{BE78A3D4-C37C-46B1-99A7-05ED0AFB62F6}"/>
                    </a:ext>
                  </a:extLst>
                </p:cNvPr>
                <p:cNvGrpSpPr/>
                <p:nvPr/>
              </p:nvGrpSpPr>
              <p:grpSpPr>
                <a:xfrm>
                  <a:off x="4925069" y="1300777"/>
                  <a:ext cx="2128224" cy="2128224"/>
                  <a:chOff x="4925069" y="1300777"/>
                  <a:chExt cx="2128224" cy="2128224"/>
                </a:xfrm>
              </p:grpSpPr>
              <p:sp>
                <p:nvSpPr>
                  <p:cNvPr id="98" name="Rectangle: Rounded Corners 97">
                    <a:extLst>
                      <a:ext uri="{FF2B5EF4-FFF2-40B4-BE49-F238E27FC236}">
                        <a16:creationId xmlns:a16="http://schemas.microsoft.com/office/drawing/2014/main" id="{206B90C1-5D30-4363-9F02-A2E55E23883E}"/>
                      </a:ext>
                    </a:extLst>
                  </p:cNvPr>
                  <p:cNvSpPr/>
                  <p:nvPr/>
                </p:nvSpPr>
                <p:spPr>
                  <a:xfrm>
                    <a:off x="5067291" y="1430276"/>
                    <a:ext cx="1843779" cy="184377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530990AA-C561-4BF1-A195-7BB473CC41F6}"/>
                      </a:ext>
                    </a:extLst>
                  </p:cNvPr>
                  <p:cNvSpPr/>
                  <p:nvPr/>
                </p:nvSpPr>
                <p:spPr>
                  <a:xfrm>
                    <a:off x="4925069" y="1300777"/>
                    <a:ext cx="2128224" cy="2128224"/>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Graphic 96">
                  <a:extLst>
                    <a:ext uri="{FF2B5EF4-FFF2-40B4-BE49-F238E27FC236}">
                      <a16:creationId xmlns:a16="http://schemas.microsoft.com/office/drawing/2014/main" id="{0AFE2814-BC75-4CE3-BB9F-83115EEB035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5410422" y="1786130"/>
                  <a:ext cx="1157518" cy="1157518"/>
                </a:xfrm>
                <a:prstGeom prst="rect">
                  <a:avLst/>
                </a:prstGeom>
              </p:spPr>
            </p:pic>
          </p:grpSp>
          <p:sp>
            <p:nvSpPr>
              <p:cNvPr id="95" name="Rectangle 94">
                <a:extLst>
                  <a:ext uri="{FF2B5EF4-FFF2-40B4-BE49-F238E27FC236}">
                    <a16:creationId xmlns:a16="http://schemas.microsoft.com/office/drawing/2014/main" id="{9336F871-644D-4DD0-8F2C-6FC7FBF8F501}"/>
                  </a:ext>
                </a:extLst>
              </p:cNvPr>
              <p:cNvSpPr/>
              <p:nvPr/>
            </p:nvSpPr>
            <p:spPr>
              <a:xfrm>
                <a:off x="9359560" y="3325120"/>
                <a:ext cx="1827303" cy="506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1400" b="1" dirty="0">
                    <a:solidFill>
                      <a:schemeClr val="tx1"/>
                    </a:solidFill>
                    <a:latin typeface="Dubai" panose="020B0503030403030204" pitchFamily="34" charset="-78"/>
                    <a:cs typeface="Dubai" panose="020B0503030403030204" pitchFamily="34" charset="-78"/>
                  </a:rPr>
                  <a:t>خدمات النزيل ذات القيمة المضافة.</a:t>
                </a:r>
              </a:p>
            </p:txBody>
          </p:sp>
        </p:grpSp>
      </p:grpSp>
    </p:spTree>
    <p:extLst>
      <p:ext uri="{BB962C8B-B14F-4D97-AF65-F5344CB8AC3E}">
        <p14:creationId xmlns:p14="http://schemas.microsoft.com/office/powerpoint/2010/main" val="295758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D0FFAA52-DA42-4F1D-AC0A-800875709D6A}"/>
              </a:ext>
            </a:extLst>
          </p:cNvPr>
          <p:cNvSpPr/>
          <p:nvPr/>
        </p:nvSpPr>
        <p:spPr>
          <a:xfrm>
            <a:off x="4321316" y="1381668"/>
            <a:ext cx="3549369" cy="369332"/>
          </a:xfrm>
          <a:prstGeom prst="rect">
            <a:avLst/>
          </a:prstGeom>
        </p:spPr>
        <p:txBody>
          <a:bodyPr wrap="none">
            <a:spAutoFit/>
          </a:bodyPr>
          <a:lstStyle/>
          <a:p>
            <a:pPr lvl="0" algn="ctr" rtl="1">
              <a:spcAft>
                <a:spcPts val="0"/>
              </a:spcAft>
            </a:pPr>
            <a:r>
              <a:rPr lang="ar-SA" b="1" dirty="0">
                <a:latin typeface="Dubai" panose="020B0503030403030204" pitchFamily="34" charset="-78"/>
                <a:ea typeface="Times New Roman" panose="02020603050405020304" pitchFamily="18" charset="0"/>
                <a:cs typeface="Dubai" panose="020B0503030403030204" pitchFamily="34" charset="-78"/>
              </a:rPr>
              <a:t>تمويل القطاع الخاص للواحات العلمية</a:t>
            </a:r>
            <a:endParaRPr lang="en-SG" sz="2000" dirty="0">
              <a:effectLst/>
              <a:latin typeface="Dubai" panose="020B0503030403030204" pitchFamily="34" charset="-78"/>
              <a:ea typeface="Times New Roman" panose="02020603050405020304" pitchFamily="18" charset="0"/>
              <a:cs typeface="Dubai" panose="020B0503030403030204" pitchFamily="34" charset="-78"/>
            </a:endParaRPr>
          </a:p>
        </p:txBody>
      </p:sp>
      <p:grpSp>
        <p:nvGrpSpPr>
          <p:cNvPr id="16" name="Group 15">
            <a:extLst>
              <a:ext uri="{FF2B5EF4-FFF2-40B4-BE49-F238E27FC236}">
                <a16:creationId xmlns:a16="http://schemas.microsoft.com/office/drawing/2014/main" id="{34396BEE-7535-4212-8B9A-B3254FA8E067}"/>
              </a:ext>
            </a:extLst>
          </p:cNvPr>
          <p:cNvGrpSpPr/>
          <p:nvPr/>
        </p:nvGrpSpPr>
        <p:grpSpPr>
          <a:xfrm>
            <a:off x="3649011" y="1856080"/>
            <a:ext cx="4659248" cy="4357795"/>
            <a:chOff x="4317604" y="2146035"/>
            <a:chExt cx="4659248" cy="4357795"/>
          </a:xfrm>
        </p:grpSpPr>
        <p:grpSp>
          <p:nvGrpSpPr>
            <p:cNvPr id="8" name="Group 7">
              <a:extLst>
                <a:ext uri="{FF2B5EF4-FFF2-40B4-BE49-F238E27FC236}">
                  <a16:creationId xmlns:a16="http://schemas.microsoft.com/office/drawing/2014/main" id="{6EF6900D-3964-41F9-85AB-CCCEB1C06B87}"/>
                </a:ext>
              </a:extLst>
            </p:cNvPr>
            <p:cNvGrpSpPr/>
            <p:nvPr/>
          </p:nvGrpSpPr>
          <p:grpSpPr>
            <a:xfrm>
              <a:off x="4416118" y="2146035"/>
              <a:ext cx="4493186" cy="2008904"/>
              <a:chOff x="5213779" y="2025944"/>
              <a:chExt cx="5942532" cy="2656906"/>
            </a:xfrm>
          </p:grpSpPr>
          <p:grpSp>
            <p:nvGrpSpPr>
              <p:cNvPr id="5" name="Group 4">
                <a:extLst>
                  <a:ext uri="{FF2B5EF4-FFF2-40B4-BE49-F238E27FC236}">
                    <a16:creationId xmlns:a16="http://schemas.microsoft.com/office/drawing/2014/main" id="{0BDF1D67-9854-42C6-B584-47395F6E9CA3}"/>
                  </a:ext>
                </a:extLst>
              </p:cNvPr>
              <p:cNvGrpSpPr/>
              <p:nvPr/>
            </p:nvGrpSpPr>
            <p:grpSpPr>
              <a:xfrm>
                <a:off x="8499405" y="2025944"/>
                <a:ext cx="2656906" cy="2656906"/>
                <a:chOff x="7792111" y="2595450"/>
                <a:chExt cx="905460" cy="905460"/>
              </a:xfrm>
            </p:grpSpPr>
            <p:sp>
              <p:nvSpPr>
                <p:cNvPr id="126" name="Rectangle: Rounded Corners 125">
                  <a:extLst>
                    <a:ext uri="{FF2B5EF4-FFF2-40B4-BE49-F238E27FC236}">
                      <a16:creationId xmlns:a16="http://schemas.microsoft.com/office/drawing/2014/main" id="{10D9C209-05F1-4051-8D1F-BD692ED70600}"/>
                    </a:ext>
                  </a:extLst>
                </p:cNvPr>
                <p:cNvSpPr/>
                <p:nvPr/>
              </p:nvSpPr>
              <p:spPr>
                <a:xfrm>
                  <a:off x="7852620" y="2650546"/>
                  <a:ext cx="784442" cy="784442"/>
                </a:xfrm>
                <a:prstGeom prst="round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latin typeface="Dubai" panose="020B0503030403030204" pitchFamily="34" charset="-78"/>
                      <a:ea typeface="Times New Roman" panose="02020603050405020304" pitchFamily="18" charset="0"/>
                      <a:cs typeface="Dubai" panose="020B0503030403030204" pitchFamily="34" charset="-78"/>
                    </a:rPr>
                    <a:t>اهتمام عالي من القطاع الخاص</a:t>
                  </a:r>
                  <a:endParaRPr lang="en-SG" dirty="0">
                    <a:latin typeface="Dubai" panose="020B0503030403030204" pitchFamily="34" charset="-78"/>
                    <a:cs typeface="Dubai" panose="020B0503030403030204" pitchFamily="34" charset="-78"/>
                  </a:endParaRPr>
                </a:p>
              </p:txBody>
            </p:sp>
            <p:sp>
              <p:nvSpPr>
                <p:cNvPr id="127" name="Rectangle: Rounded Corners 126">
                  <a:extLst>
                    <a:ext uri="{FF2B5EF4-FFF2-40B4-BE49-F238E27FC236}">
                      <a16:creationId xmlns:a16="http://schemas.microsoft.com/office/drawing/2014/main" id="{0DF0714E-0270-4F59-BE49-F146F4BE022F}"/>
                    </a:ext>
                  </a:extLst>
                </p:cNvPr>
                <p:cNvSpPr/>
                <p:nvPr/>
              </p:nvSpPr>
              <p:spPr>
                <a:xfrm>
                  <a:off x="7792111" y="2595450"/>
                  <a:ext cx="905460" cy="905460"/>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335973BD-544C-483F-B9B5-269D6CADAB95}"/>
                  </a:ext>
                </a:extLst>
              </p:cNvPr>
              <p:cNvGrpSpPr/>
              <p:nvPr/>
            </p:nvGrpSpPr>
            <p:grpSpPr>
              <a:xfrm>
                <a:off x="5213779" y="2025944"/>
                <a:ext cx="2656906" cy="2656906"/>
                <a:chOff x="7792111" y="2595450"/>
                <a:chExt cx="905460" cy="905460"/>
              </a:xfrm>
            </p:grpSpPr>
            <p:sp>
              <p:nvSpPr>
                <p:cNvPr id="129" name="Rectangle: Rounded Corners 128">
                  <a:extLst>
                    <a:ext uri="{FF2B5EF4-FFF2-40B4-BE49-F238E27FC236}">
                      <a16:creationId xmlns:a16="http://schemas.microsoft.com/office/drawing/2014/main" id="{4A36B6F4-D957-42E4-BB37-2453821D5D64}"/>
                    </a:ext>
                  </a:extLst>
                </p:cNvPr>
                <p:cNvSpPr/>
                <p:nvPr/>
              </p:nvSpPr>
              <p:spPr>
                <a:xfrm>
                  <a:off x="7852620" y="2650546"/>
                  <a:ext cx="784442" cy="784442"/>
                </a:xfrm>
                <a:prstGeom prst="round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latin typeface="Dubai" panose="020B0503030403030204" pitchFamily="34" charset="-78"/>
                      <a:ea typeface="Times New Roman" panose="02020603050405020304" pitchFamily="18" charset="0"/>
                      <a:cs typeface="Dubai" panose="020B0503030403030204" pitchFamily="34" charset="-78"/>
                    </a:rPr>
                    <a:t>اهتمام متوسط من  القطاع الخاص</a:t>
                  </a:r>
                </a:p>
              </p:txBody>
            </p:sp>
            <p:sp>
              <p:nvSpPr>
                <p:cNvPr id="130" name="Rectangle: Rounded Corners 129">
                  <a:extLst>
                    <a:ext uri="{FF2B5EF4-FFF2-40B4-BE49-F238E27FC236}">
                      <a16:creationId xmlns:a16="http://schemas.microsoft.com/office/drawing/2014/main" id="{42DBD5EB-D7A9-497B-9D6A-EAC4E90EF05A}"/>
                    </a:ext>
                  </a:extLst>
                </p:cNvPr>
                <p:cNvSpPr/>
                <p:nvPr/>
              </p:nvSpPr>
              <p:spPr>
                <a:xfrm>
                  <a:off x="7792111" y="2595450"/>
                  <a:ext cx="905460" cy="905460"/>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a:extLst>
                <a:ext uri="{FF2B5EF4-FFF2-40B4-BE49-F238E27FC236}">
                  <a16:creationId xmlns:a16="http://schemas.microsoft.com/office/drawing/2014/main" id="{AA675ADB-3B56-4AFC-99E6-19B7CBCD2C38}"/>
                </a:ext>
              </a:extLst>
            </p:cNvPr>
            <p:cNvGrpSpPr/>
            <p:nvPr/>
          </p:nvGrpSpPr>
          <p:grpSpPr>
            <a:xfrm>
              <a:off x="4416118" y="4494926"/>
              <a:ext cx="4493186" cy="2008904"/>
              <a:chOff x="5213779" y="2025944"/>
              <a:chExt cx="5942532" cy="2656906"/>
            </a:xfrm>
          </p:grpSpPr>
          <p:grpSp>
            <p:nvGrpSpPr>
              <p:cNvPr id="132" name="Group 131">
                <a:extLst>
                  <a:ext uri="{FF2B5EF4-FFF2-40B4-BE49-F238E27FC236}">
                    <a16:creationId xmlns:a16="http://schemas.microsoft.com/office/drawing/2014/main" id="{EC411303-A858-4B1A-A2AD-E4F9ECC199B6}"/>
                  </a:ext>
                </a:extLst>
              </p:cNvPr>
              <p:cNvGrpSpPr/>
              <p:nvPr/>
            </p:nvGrpSpPr>
            <p:grpSpPr>
              <a:xfrm>
                <a:off x="8499405" y="2025944"/>
                <a:ext cx="2656906" cy="2656906"/>
                <a:chOff x="7792111" y="2595450"/>
                <a:chExt cx="905460" cy="905460"/>
              </a:xfrm>
            </p:grpSpPr>
            <p:sp>
              <p:nvSpPr>
                <p:cNvPr id="136" name="Rectangle: Rounded Corners 135">
                  <a:extLst>
                    <a:ext uri="{FF2B5EF4-FFF2-40B4-BE49-F238E27FC236}">
                      <a16:creationId xmlns:a16="http://schemas.microsoft.com/office/drawing/2014/main" id="{8AFAB328-96C1-4FAB-BCBD-6336DE3358A6}"/>
                    </a:ext>
                  </a:extLst>
                </p:cNvPr>
                <p:cNvSpPr/>
                <p:nvPr/>
              </p:nvSpPr>
              <p:spPr>
                <a:xfrm>
                  <a:off x="7852620" y="2650546"/>
                  <a:ext cx="784442" cy="784442"/>
                </a:xfrm>
                <a:prstGeom prst="round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latin typeface="Dubai" panose="020B0503030403030204" pitchFamily="34" charset="-78"/>
                      <a:ea typeface="Times New Roman" panose="02020603050405020304" pitchFamily="18" charset="0"/>
                      <a:cs typeface="Dubai" panose="020B0503030403030204" pitchFamily="34" charset="-78"/>
                    </a:rPr>
                    <a:t>اهتمام محتمل للقطاع الخاص</a:t>
                  </a:r>
                </a:p>
              </p:txBody>
            </p:sp>
            <p:sp>
              <p:nvSpPr>
                <p:cNvPr id="137" name="Rectangle: Rounded Corners 136">
                  <a:extLst>
                    <a:ext uri="{FF2B5EF4-FFF2-40B4-BE49-F238E27FC236}">
                      <a16:creationId xmlns:a16="http://schemas.microsoft.com/office/drawing/2014/main" id="{D8340A1B-E673-4A90-86C3-64305EB1D3E7}"/>
                    </a:ext>
                  </a:extLst>
                </p:cNvPr>
                <p:cNvSpPr/>
                <p:nvPr/>
              </p:nvSpPr>
              <p:spPr>
                <a:xfrm>
                  <a:off x="7792111" y="2595450"/>
                  <a:ext cx="905460" cy="905460"/>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30013C94-3C87-4A30-B900-122020D97F86}"/>
                  </a:ext>
                </a:extLst>
              </p:cNvPr>
              <p:cNvGrpSpPr/>
              <p:nvPr/>
            </p:nvGrpSpPr>
            <p:grpSpPr>
              <a:xfrm>
                <a:off x="5213779" y="2025944"/>
                <a:ext cx="2656906" cy="2656906"/>
                <a:chOff x="7792111" y="2595450"/>
                <a:chExt cx="905460" cy="905460"/>
              </a:xfrm>
            </p:grpSpPr>
            <p:sp>
              <p:nvSpPr>
                <p:cNvPr id="134" name="Rectangle: Rounded Corners 133">
                  <a:extLst>
                    <a:ext uri="{FF2B5EF4-FFF2-40B4-BE49-F238E27FC236}">
                      <a16:creationId xmlns:a16="http://schemas.microsoft.com/office/drawing/2014/main" id="{ADF9E400-1E01-4CD0-A62A-A52673259E48}"/>
                    </a:ext>
                  </a:extLst>
                </p:cNvPr>
                <p:cNvSpPr/>
                <p:nvPr/>
              </p:nvSpPr>
              <p:spPr>
                <a:xfrm>
                  <a:off x="7852620" y="2650546"/>
                  <a:ext cx="784442" cy="784442"/>
                </a:xfrm>
                <a:prstGeom prst="round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latin typeface="Dubai" panose="020B0503030403030204" pitchFamily="34" charset="-78"/>
                      <a:ea typeface="Times New Roman" panose="02020603050405020304" pitchFamily="18" charset="0"/>
                      <a:cs typeface="Dubai" panose="020B0503030403030204" pitchFamily="34" charset="-78"/>
                    </a:rPr>
                    <a:t>اهتمام قليل من القطاع الخاص</a:t>
                  </a:r>
                </a:p>
              </p:txBody>
            </p:sp>
            <p:sp>
              <p:nvSpPr>
                <p:cNvPr id="135" name="Rectangle: Rounded Corners 134">
                  <a:extLst>
                    <a:ext uri="{FF2B5EF4-FFF2-40B4-BE49-F238E27FC236}">
                      <a16:creationId xmlns:a16="http://schemas.microsoft.com/office/drawing/2014/main" id="{70D9C49B-FBE0-4C98-AE26-05F8942EF065}"/>
                    </a:ext>
                  </a:extLst>
                </p:cNvPr>
                <p:cNvSpPr/>
                <p:nvPr/>
              </p:nvSpPr>
              <p:spPr>
                <a:xfrm>
                  <a:off x="7792111" y="2595450"/>
                  <a:ext cx="905460" cy="905460"/>
                </a:xfrm>
                <a:prstGeom prst="roundRect">
                  <a:avLst/>
                </a:prstGeom>
                <a:noFill/>
                <a:ln w="19050">
                  <a:solidFill>
                    <a:srgbClr val="0043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1F09232B-BF7B-46A4-8155-9BAF2FDCFF8D}"/>
                </a:ext>
              </a:extLst>
            </p:cNvPr>
            <p:cNvGrpSpPr/>
            <p:nvPr/>
          </p:nvGrpSpPr>
          <p:grpSpPr>
            <a:xfrm>
              <a:off x="4317604" y="2195195"/>
              <a:ext cx="4659248" cy="4221478"/>
              <a:chOff x="4553578" y="2195195"/>
              <a:chExt cx="4659248" cy="4221478"/>
            </a:xfrm>
          </p:grpSpPr>
          <p:cxnSp>
            <p:nvCxnSpPr>
              <p:cNvPr id="12" name="Straight Arrow Connector 11">
                <a:extLst>
                  <a:ext uri="{FF2B5EF4-FFF2-40B4-BE49-F238E27FC236}">
                    <a16:creationId xmlns:a16="http://schemas.microsoft.com/office/drawing/2014/main" id="{730BA92D-AF8B-49AD-8DB7-18D73C579F8F}"/>
                  </a:ext>
                </a:extLst>
              </p:cNvPr>
              <p:cNvCxnSpPr>
                <a:cxnSpLocks/>
              </p:cNvCxnSpPr>
              <p:nvPr/>
            </p:nvCxnSpPr>
            <p:spPr>
              <a:xfrm>
                <a:off x="6883202" y="2195195"/>
                <a:ext cx="0" cy="4221478"/>
              </a:xfrm>
              <a:prstGeom prst="straightConnector1">
                <a:avLst/>
              </a:prstGeom>
              <a:ln w="63500">
                <a:solidFill>
                  <a:srgbClr val="EFAE0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0CF0DE7F-D952-406E-9957-C36E60A9893F}"/>
                  </a:ext>
                </a:extLst>
              </p:cNvPr>
              <p:cNvCxnSpPr>
                <a:cxnSpLocks/>
              </p:cNvCxnSpPr>
              <p:nvPr/>
            </p:nvCxnSpPr>
            <p:spPr>
              <a:xfrm flipH="1">
                <a:off x="4553578" y="4305934"/>
                <a:ext cx="4659248" cy="0"/>
              </a:xfrm>
              <a:prstGeom prst="straightConnector1">
                <a:avLst/>
              </a:prstGeom>
              <a:ln w="63500">
                <a:solidFill>
                  <a:srgbClr val="EFAE08"/>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39" name="Rectangle 138">
            <a:extLst>
              <a:ext uri="{FF2B5EF4-FFF2-40B4-BE49-F238E27FC236}">
                <a16:creationId xmlns:a16="http://schemas.microsoft.com/office/drawing/2014/main" id="{16AC386F-817D-4D1E-8F54-7BD587E82C4C}"/>
              </a:ext>
            </a:extLst>
          </p:cNvPr>
          <p:cNvSpPr/>
          <p:nvPr/>
        </p:nvSpPr>
        <p:spPr>
          <a:xfrm>
            <a:off x="4598289" y="6248957"/>
            <a:ext cx="2760692" cy="410882"/>
          </a:xfrm>
          <a:prstGeom prst="rect">
            <a:avLst/>
          </a:prstGeom>
        </p:spPr>
        <p:txBody>
          <a:bodyPr wrap="none">
            <a:spAutoFit/>
          </a:bodyPr>
          <a:lstStyle/>
          <a:p>
            <a:pPr algn="ctr" rtl="1">
              <a:lnSpc>
                <a:spcPct val="115000"/>
              </a:lnSpc>
              <a:spcAft>
                <a:spcPts val="1000"/>
              </a:spcAft>
            </a:pPr>
            <a:r>
              <a:rPr lang="ar-SA" dirty="0">
                <a:solidFill>
                  <a:srgbClr val="EFAE08"/>
                </a:solidFill>
                <a:latin typeface="Dubai" panose="020B0503030403030204" pitchFamily="34" charset="-78"/>
                <a:cs typeface="Dubai" panose="020B0503030403030204" pitchFamily="34" charset="-78"/>
              </a:rPr>
              <a:t>قوة نظام الابتكار المحلي وتنوعه</a:t>
            </a:r>
            <a:endParaRPr lang="en-SG" dirty="0">
              <a:solidFill>
                <a:srgbClr val="EFAE08"/>
              </a:solidFill>
              <a:latin typeface="Dubai" panose="020B0503030403030204" pitchFamily="34" charset="-78"/>
              <a:cs typeface="Dubai" panose="020B0503030403030204" pitchFamily="34" charset="-78"/>
            </a:endParaRPr>
          </a:p>
        </p:txBody>
      </p:sp>
      <p:sp>
        <p:nvSpPr>
          <p:cNvPr id="140" name="Rectangle 139">
            <a:extLst>
              <a:ext uri="{FF2B5EF4-FFF2-40B4-BE49-F238E27FC236}">
                <a16:creationId xmlns:a16="http://schemas.microsoft.com/office/drawing/2014/main" id="{20589039-9C29-428C-ACBC-4D9ED3459314}"/>
              </a:ext>
            </a:extLst>
          </p:cNvPr>
          <p:cNvSpPr/>
          <p:nvPr/>
        </p:nvSpPr>
        <p:spPr>
          <a:xfrm>
            <a:off x="2618657" y="3212754"/>
            <a:ext cx="713658" cy="1304460"/>
          </a:xfrm>
          <a:prstGeom prst="rect">
            <a:avLst/>
          </a:prstGeom>
        </p:spPr>
        <p:txBody>
          <a:bodyPr wrap="none">
            <a:spAutoFit/>
          </a:bodyPr>
          <a:lstStyle/>
          <a:p>
            <a:pPr algn="ctr" rtl="1">
              <a:lnSpc>
                <a:spcPct val="115000"/>
              </a:lnSpc>
              <a:spcAft>
                <a:spcPts val="1000"/>
              </a:spcAft>
            </a:pPr>
            <a:r>
              <a:rPr lang="ar-EG" dirty="0">
                <a:solidFill>
                  <a:srgbClr val="EFAE08"/>
                </a:solidFill>
                <a:latin typeface="Dubai" panose="020B0503030403030204" pitchFamily="34" charset="-78"/>
                <a:cs typeface="Dubai" panose="020B0503030403030204" pitchFamily="34" charset="-78"/>
              </a:rPr>
              <a:t>مرحلة</a:t>
            </a:r>
            <a:endParaRPr lang="ar-SA" dirty="0">
              <a:solidFill>
                <a:srgbClr val="EFAE08"/>
              </a:solidFill>
              <a:latin typeface="Dubai" panose="020B0503030403030204" pitchFamily="34" charset="-78"/>
              <a:cs typeface="Dubai" panose="020B0503030403030204" pitchFamily="34" charset="-78"/>
            </a:endParaRPr>
          </a:p>
          <a:p>
            <a:pPr algn="ctr" rtl="1">
              <a:lnSpc>
                <a:spcPct val="115000"/>
              </a:lnSpc>
              <a:spcAft>
                <a:spcPts val="1000"/>
              </a:spcAft>
            </a:pPr>
            <a:r>
              <a:rPr lang="ar-EG" dirty="0">
                <a:solidFill>
                  <a:srgbClr val="EFAE08"/>
                </a:solidFill>
                <a:latin typeface="Dubai" panose="020B0503030403030204" pitchFamily="34" charset="-78"/>
                <a:cs typeface="Dubai" panose="020B0503030403030204" pitchFamily="34" charset="-78"/>
              </a:rPr>
              <a:t> نضج </a:t>
            </a:r>
            <a:endParaRPr lang="ar-SA" dirty="0">
              <a:solidFill>
                <a:srgbClr val="EFAE08"/>
              </a:solidFill>
              <a:latin typeface="Dubai" panose="020B0503030403030204" pitchFamily="34" charset="-78"/>
              <a:cs typeface="Dubai" panose="020B0503030403030204" pitchFamily="34" charset="-78"/>
            </a:endParaRPr>
          </a:p>
          <a:p>
            <a:pPr algn="ctr" rtl="1">
              <a:lnSpc>
                <a:spcPct val="115000"/>
              </a:lnSpc>
              <a:spcAft>
                <a:spcPts val="1000"/>
              </a:spcAft>
            </a:pPr>
            <a:r>
              <a:rPr lang="ar-EG" dirty="0">
                <a:solidFill>
                  <a:srgbClr val="EFAE08"/>
                </a:solidFill>
                <a:latin typeface="Dubai" panose="020B0503030403030204" pitchFamily="34" charset="-78"/>
                <a:cs typeface="Dubai" panose="020B0503030403030204" pitchFamily="34" charset="-78"/>
              </a:rPr>
              <a:t>الواحة</a:t>
            </a:r>
            <a:endParaRPr lang="en-SG" dirty="0">
              <a:solidFill>
                <a:srgbClr val="EFAE08"/>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334125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D0FFAA52-DA42-4F1D-AC0A-800875709D6A}"/>
              </a:ext>
            </a:extLst>
          </p:cNvPr>
          <p:cNvSpPr/>
          <p:nvPr/>
        </p:nvSpPr>
        <p:spPr>
          <a:xfrm>
            <a:off x="4321316" y="1276893"/>
            <a:ext cx="3549369" cy="369332"/>
          </a:xfrm>
          <a:prstGeom prst="rect">
            <a:avLst/>
          </a:prstGeom>
        </p:spPr>
        <p:txBody>
          <a:bodyPr wrap="none">
            <a:spAutoFit/>
          </a:bodyPr>
          <a:lstStyle/>
          <a:p>
            <a:pPr lvl="0" algn="ctr" rtl="1">
              <a:spcAft>
                <a:spcPts val="0"/>
              </a:spcAft>
            </a:pPr>
            <a:r>
              <a:rPr lang="ar-SA" b="1" dirty="0">
                <a:latin typeface="Dubai" panose="020B0503030403030204" pitchFamily="34" charset="-78"/>
                <a:ea typeface="Times New Roman" panose="02020603050405020304" pitchFamily="18" charset="0"/>
                <a:cs typeface="Dubai" panose="020B0503030403030204" pitchFamily="34" charset="-78"/>
              </a:rPr>
              <a:t>التمويل والاستثمار ومراحل حياة الواحة</a:t>
            </a:r>
          </a:p>
        </p:txBody>
      </p:sp>
      <p:grpSp>
        <p:nvGrpSpPr>
          <p:cNvPr id="10" name="Group 9">
            <a:extLst>
              <a:ext uri="{FF2B5EF4-FFF2-40B4-BE49-F238E27FC236}">
                <a16:creationId xmlns:a16="http://schemas.microsoft.com/office/drawing/2014/main" id="{9B56F7B8-6D7F-4B61-A087-DFC3EC7A892B}"/>
              </a:ext>
            </a:extLst>
          </p:cNvPr>
          <p:cNvGrpSpPr/>
          <p:nvPr/>
        </p:nvGrpSpPr>
        <p:grpSpPr>
          <a:xfrm>
            <a:off x="0" y="1739875"/>
            <a:ext cx="12192000" cy="4648720"/>
            <a:chOff x="-1210321" y="1908699"/>
            <a:chExt cx="12192000" cy="4648720"/>
          </a:xfrm>
        </p:grpSpPr>
        <p:grpSp>
          <p:nvGrpSpPr>
            <p:cNvPr id="9" name="Group 8">
              <a:extLst>
                <a:ext uri="{FF2B5EF4-FFF2-40B4-BE49-F238E27FC236}">
                  <a16:creationId xmlns:a16="http://schemas.microsoft.com/office/drawing/2014/main" id="{7BA31882-4DAC-4BC0-B72F-5904B831B3C1}"/>
                </a:ext>
              </a:extLst>
            </p:cNvPr>
            <p:cNvGrpSpPr/>
            <p:nvPr/>
          </p:nvGrpSpPr>
          <p:grpSpPr>
            <a:xfrm>
              <a:off x="-1210321" y="1908699"/>
              <a:ext cx="12192000" cy="1056174"/>
              <a:chOff x="776786" y="1908699"/>
              <a:chExt cx="10204891" cy="2093848"/>
            </a:xfrm>
          </p:grpSpPr>
          <p:sp>
            <p:nvSpPr>
              <p:cNvPr id="4" name="Rectangle 3">
                <a:extLst>
                  <a:ext uri="{FF2B5EF4-FFF2-40B4-BE49-F238E27FC236}">
                    <a16:creationId xmlns:a16="http://schemas.microsoft.com/office/drawing/2014/main" id="{B89FDFBA-5233-4309-BD1D-80A0895933BD}"/>
                  </a:ext>
                </a:extLst>
              </p:cNvPr>
              <p:cNvSpPr/>
              <p:nvPr/>
            </p:nvSpPr>
            <p:spPr>
              <a:xfrm>
                <a:off x="776786" y="1908699"/>
                <a:ext cx="9205415" cy="2093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algn="justLow" rtl="1"/>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إن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ﺗﻤﻮﻳﻞ</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اﻟﻘﻄﺎع</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اﻟﻌﺎم</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للواحات العلمية والتكنولوجية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اﻟتي</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ﻳﺒﻠﻎ</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ﻋﻤﺮها</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5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ﺳﻨﻮات</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فأﻗﻞ</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يكون أكبر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ﻣﻦ</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ﺗﻤﻮﻳﻞ</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اﻟﻘﻄﺎع</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اﻟﺨﺎص</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ﻣﻘﺎرﻧﺔ</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ﺑﺎﻟواحات</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اﻟﺘﻲ</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ﺗﺘﺮاوح</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أﻋﻤﺎرها</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من 6 - 10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ﺳﻨﻮات</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endParaRPr lang="en-SG" sz="1400" dirty="0">
                  <a:solidFill>
                    <a:schemeClr val="tx1"/>
                  </a:solidFill>
                  <a:latin typeface="Dubai" panose="020B0503030403030204" pitchFamily="34" charset="-78"/>
                  <a:ea typeface="Calibri" panose="020F0502020204030204" pitchFamily="34" charset="0"/>
                  <a:cs typeface="Dubai" panose="020B0503030403030204" pitchFamily="34" charset="-78"/>
                </a:endParaRPr>
              </a:p>
            </p:txBody>
          </p:sp>
          <p:sp>
            <p:nvSpPr>
              <p:cNvPr id="3" name="Arrow: Pentagon 2">
                <a:extLst>
                  <a:ext uri="{FF2B5EF4-FFF2-40B4-BE49-F238E27FC236}">
                    <a16:creationId xmlns:a16="http://schemas.microsoft.com/office/drawing/2014/main" id="{CF79335B-173D-495F-A2C8-653CF5C71DEA}"/>
                  </a:ext>
                </a:extLst>
              </p:cNvPr>
              <p:cNvSpPr/>
              <p:nvPr/>
            </p:nvSpPr>
            <p:spPr>
              <a:xfrm flipH="1">
                <a:off x="9477543" y="1916295"/>
                <a:ext cx="1504134" cy="2086252"/>
              </a:xfrm>
              <a:prstGeom prst="homePlate">
                <a:avLst>
                  <a:gd name="adj" fmla="val 23601"/>
                </a:avLst>
              </a:prstGeom>
              <a:solidFill>
                <a:srgbClr val="00435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PS" sz="1600" b="1" dirty="0">
                    <a:latin typeface="Dubai" panose="020B0503030403030204" pitchFamily="34" charset="-78"/>
                    <a:cs typeface="Dubai" panose="020B0503030403030204" pitchFamily="34" charset="-78"/>
                  </a:rPr>
                  <a:t>واحات علمية تبلغ من العمر 5 سنوات</a:t>
                </a:r>
                <a:endParaRPr lang="en-US" sz="1600" b="1" dirty="0">
                  <a:latin typeface="Dubai" panose="020B0503030403030204" pitchFamily="34" charset="-78"/>
                  <a:cs typeface="Dubai" panose="020B0503030403030204" pitchFamily="34" charset="-78"/>
                </a:endParaRPr>
              </a:p>
            </p:txBody>
          </p:sp>
        </p:grpSp>
        <p:grpSp>
          <p:nvGrpSpPr>
            <p:cNvPr id="30" name="Group 29">
              <a:extLst>
                <a:ext uri="{FF2B5EF4-FFF2-40B4-BE49-F238E27FC236}">
                  <a16:creationId xmlns:a16="http://schemas.microsoft.com/office/drawing/2014/main" id="{DD5F6455-B2EF-4413-BF14-1C81769A2AFB}"/>
                </a:ext>
              </a:extLst>
            </p:cNvPr>
            <p:cNvGrpSpPr/>
            <p:nvPr/>
          </p:nvGrpSpPr>
          <p:grpSpPr>
            <a:xfrm>
              <a:off x="-1210321" y="3106214"/>
              <a:ext cx="12192000" cy="1056174"/>
              <a:chOff x="776786" y="1908699"/>
              <a:chExt cx="10204891" cy="2093848"/>
            </a:xfrm>
          </p:grpSpPr>
          <p:sp>
            <p:nvSpPr>
              <p:cNvPr id="31" name="Rectangle 30">
                <a:extLst>
                  <a:ext uri="{FF2B5EF4-FFF2-40B4-BE49-F238E27FC236}">
                    <a16:creationId xmlns:a16="http://schemas.microsoft.com/office/drawing/2014/main" id="{67E0CAC0-ACE7-48B8-AB79-76CBEC778B49}"/>
                  </a:ext>
                </a:extLst>
              </p:cNvPr>
              <p:cNvSpPr/>
              <p:nvPr/>
            </p:nvSpPr>
            <p:spPr>
              <a:xfrm>
                <a:off x="776786" y="1908699"/>
                <a:ext cx="9205415" cy="2093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algn="justLow" rtl="1"/>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ذروة تمويل القطاع العام كنسبة من تمويل رأس المال للواحات التي تتراوح أعمارها بين 6 و 10 سنوات. لا شك في أن هذه الفترة من الاستثمار الثقيل يتوقع من أي واحة علمية وتكنولوجية ذات إدارة جيدة ونظام قوي للسوق والابتكار أن تنمو بسرعة.</a:t>
                </a:r>
              </a:p>
            </p:txBody>
          </p:sp>
          <p:sp>
            <p:nvSpPr>
              <p:cNvPr id="32" name="Arrow: Pentagon 31">
                <a:extLst>
                  <a:ext uri="{FF2B5EF4-FFF2-40B4-BE49-F238E27FC236}">
                    <a16:creationId xmlns:a16="http://schemas.microsoft.com/office/drawing/2014/main" id="{BD244BC4-AE8C-4D10-BEEC-AE6D0068F1A4}"/>
                  </a:ext>
                </a:extLst>
              </p:cNvPr>
              <p:cNvSpPr/>
              <p:nvPr/>
            </p:nvSpPr>
            <p:spPr>
              <a:xfrm flipH="1">
                <a:off x="9477543" y="1916295"/>
                <a:ext cx="1504134" cy="2086252"/>
              </a:xfrm>
              <a:prstGeom prst="homePlate">
                <a:avLst>
                  <a:gd name="adj" fmla="val 23601"/>
                </a:avLst>
              </a:prstGeom>
              <a:solidFill>
                <a:srgbClr val="00435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PS" sz="1600" b="1" dirty="0">
                    <a:latin typeface="Dubai" panose="020B0503030403030204" pitchFamily="34" charset="-78"/>
                    <a:cs typeface="Dubai" panose="020B0503030403030204" pitchFamily="34" charset="-78"/>
                  </a:rPr>
                  <a:t>واحات علمية تتراوح بين </a:t>
                </a:r>
              </a:p>
              <a:p>
                <a:pPr algn="ctr" rtl="1"/>
                <a:r>
                  <a:rPr lang="ar-PS" sz="1600" b="1" dirty="0">
                    <a:latin typeface="Dubai" panose="020B0503030403030204" pitchFamily="34" charset="-78"/>
                    <a:cs typeface="Dubai" panose="020B0503030403030204" pitchFamily="34" charset="-78"/>
                  </a:rPr>
                  <a:t> 6 و 10 سنوات</a:t>
                </a:r>
                <a:endParaRPr lang="en-US" sz="1600" b="1" dirty="0">
                  <a:latin typeface="Dubai" panose="020B0503030403030204" pitchFamily="34" charset="-78"/>
                  <a:cs typeface="Dubai" panose="020B0503030403030204" pitchFamily="34" charset="-78"/>
                </a:endParaRPr>
              </a:p>
            </p:txBody>
          </p:sp>
        </p:grpSp>
        <p:grpSp>
          <p:nvGrpSpPr>
            <p:cNvPr id="33" name="Group 32">
              <a:extLst>
                <a:ext uri="{FF2B5EF4-FFF2-40B4-BE49-F238E27FC236}">
                  <a16:creationId xmlns:a16="http://schemas.microsoft.com/office/drawing/2014/main" id="{6142E47C-77B7-4CEA-A131-811DBF357CEC}"/>
                </a:ext>
              </a:extLst>
            </p:cNvPr>
            <p:cNvGrpSpPr/>
            <p:nvPr/>
          </p:nvGrpSpPr>
          <p:grpSpPr>
            <a:xfrm>
              <a:off x="-1210321" y="4303729"/>
              <a:ext cx="12192000" cy="1056174"/>
              <a:chOff x="776786" y="1908699"/>
              <a:chExt cx="10204891" cy="2093848"/>
            </a:xfrm>
          </p:grpSpPr>
          <p:sp>
            <p:nvSpPr>
              <p:cNvPr id="34" name="Rectangle 33">
                <a:extLst>
                  <a:ext uri="{FF2B5EF4-FFF2-40B4-BE49-F238E27FC236}">
                    <a16:creationId xmlns:a16="http://schemas.microsoft.com/office/drawing/2014/main" id="{F1F0E02E-9801-4121-9DEF-20D24AE79CB2}"/>
                  </a:ext>
                </a:extLst>
              </p:cNvPr>
              <p:cNvSpPr/>
              <p:nvPr/>
            </p:nvSpPr>
            <p:spPr>
              <a:xfrm>
                <a:off x="776786" y="1908699"/>
                <a:ext cx="9205415" cy="2093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algn="justLow" rtl="1"/>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في الفترة الممتدة من 11 إلى 25 عامًا، ستكون الواحة قد انتهت من المبان شبه التجارية لمركز الواحة أو مباني التوسع والخدمات، وسيكون هناك تاريخ عمل واضح، وفريق إدارة خبير بالسوق وقادر على المضي قدمًا بثقة. </a:t>
                </a:r>
              </a:p>
            </p:txBody>
          </p:sp>
          <p:sp>
            <p:nvSpPr>
              <p:cNvPr id="35" name="Arrow: Pentagon 34">
                <a:extLst>
                  <a:ext uri="{FF2B5EF4-FFF2-40B4-BE49-F238E27FC236}">
                    <a16:creationId xmlns:a16="http://schemas.microsoft.com/office/drawing/2014/main" id="{A8A7700D-5CF0-403C-B79C-69B0AA66CE01}"/>
                  </a:ext>
                </a:extLst>
              </p:cNvPr>
              <p:cNvSpPr/>
              <p:nvPr/>
            </p:nvSpPr>
            <p:spPr>
              <a:xfrm flipH="1">
                <a:off x="9477543" y="1916295"/>
                <a:ext cx="1504134" cy="2086252"/>
              </a:xfrm>
              <a:prstGeom prst="homePlate">
                <a:avLst>
                  <a:gd name="adj" fmla="val 23601"/>
                </a:avLst>
              </a:prstGeom>
              <a:solidFill>
                <a:srgbClr val="00435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PS" sz="1600" b="1" dirty="0">
                    <a:latin typeface="Dubai" panose="020B0503030403030204" pitchFamily="34" charset="-78"/>
                    <a:cs typeface="Dubai" panose="020B0503030403030204" pitchFamily="34" charset="-78"/>
                  </a:rPr>
                  <a:t>واحات علمية تتراوح بين </a:t>
                </a:r>
              </a:p>
              <a:p>
                <a:pPr algn="ctr" rtl="1"/>
                <a:r>
                  <a:rPr lang="ar-PS" sz="1600" b="1" dirty="0">
                    <a:latin typeface="Dubai" panose="020B0503030403030204" pitchFamily="34" charset="-78"/>
                    <a:cs typeface="Dubai" panose="020B0503030403030204" pitchFamily="34" charset="-78"/>
                  </a:rPr>
                  <a:t> 11 و 25سنوات</a:t>
                </a:r>
                <a:endParaRPr lang="en-US" sz="1600" b="1" dirty="0">
                  <a:latin typeface="Dubai" panose="020B0503030403030204" pitchFamily="34" charset="-78"/>
                  <a:cs typeface="Dubai" panose="020B0503030403030204" pitchFamily="34" charset="-78"/>
                </a:endParaRPr>
              </a:p>
            </p:txBody>
          </p:sp>
        </p:grpSp>
        <p:grpSp>
          <p:nvGrpSpPr>
            <p:cNvPr id="36" name="Group 35">
              <a:extLst>
                <a:ext uri="{FF2B5EF4-FFF2-40B4-BE49-F238E27FC236}">
                  <a16:creationId xmlns:a16="http://schemas.microsoft.com/office/drawing/2014/main" id="{CBE6BCC4-F021-46FE-94D4-BD0A07CEF9DE}"/>
                </a:ext>
              </a:extLst>
            </p:cNvPr>
            <p:cNvGrpSpPr/>
            <p:nvPr/>
          </p:nvGrpSpPr>
          <p:grpSpPr>
            <a:xfrm>
              <a:off x="-1210321" y="5501245"/>
              <a:ext cx="12192000" cy="1056174"/>
              <a:chOff x="776786" y="1908699"/>
              <a:chExt cx="10204891" cy="2093848"/>
            </a:xfrm>
          </p:grpSpPr>
          <p:sp>
            <p:nvSpPr>
              <p:cNvPr id="37" name="Rectangle 36">
                <a:extLst>
                  <a:ext uri="{FF2B5EF4-FFF2-40B4-BE49-F238E27FC236}">
                    <a16:creationId xmlns:a16="http://schemas.microsoft.com/office/drawing/2014/main" id="{D92C14FE-BB39-4550-9DC5-AEF62553A16D}"/>
                  </a:ext>
                </a:extLst>
              </p:cNvPr>
              <p:cNvSpPr/>
              <p:nvPr/>
            </p:nvSpPr>
            <p:spPr>
              <a:xfrm>
                <a:off x="776786" y="1908699"/>
                <a:ext cx="9205415" cy="2093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algn="justLow" rtl="1"/>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عندما يتجاوز عمر الواحات العلمية والتكنولوجية إلى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أﮐﺛر</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ﻣن</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25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ﺳﻧﺔ</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ﯾﺑدأ</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اﻟﺗﻣوﯾل</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من القطاع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اﻟﺧﺎص</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ﻓﻲ</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اﻟﺳﯾطرة</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ﻋﻟﯽ</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اﻟﻣزﯾد</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ﻣن</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اﻻﺳﺗﺛﻣﺎرات</a:t>
                </a:r>
                <a:r>
                  <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rPr>
                  <a:t> </a:t>
                </a:r>
                <a:r>
                  <a:rPr lang="ar-SA" sz="1400" dirty="0" err="1">
                    <a:solidFill>
                      <a:schemeClr val="tx1"/>
                    </a:solidFill>
                    <a:latin typeface="Dubai" panose="020B0503030403030204" pitchFamily="34" charset="-78"/>
                    <a:ea typeface="Calibri" panose="020F0502020204030204" pitchFamily="34" charset="0"/>
                    <a:cs typeface="Dubai" panose="020B0503030403030204" pitchFamily="34" charset="-78"/>
                  </a:rPr>
                  <a:t>اﻟرأﺳﻣﺎﻟﯾﺔ</a:t>
                </a:r>
                <a:endParaRPr lang="ar-SA" sz="1400" dirty="0">
                  <a:solidFill>
                    <a:schemeClr val="tx1"/>
                  </a:solidFill>
                  <a:latin typeface="Dubai" panose="020B0503030403030204" pitchFamily="34" charset="-78"/>
                  <a:ea typeface="Calibri" panose="020F0502020204030204" pitchFamily="34" charset="0"/>
                  <a:cs typeface="Dubai" panose="020B0503030403030204" pitchFamily="34" charset="-78"/>
                </a:endParaRPr>
              </a:p>
            </p:txBody>
          </p:sp>
          <p:sp>
            <p:nvSpPr>
              <p:cNvPr id="38" name="Arrow: Pentagon 37">
                <a:extLst>
                  <a:ext uri="{FF2B5EF4-FFF2-40B4-BE49-F238E27FC236}">
                    <a16:creationId xmlns:a16="http://schemas.microsoft.com/office/drawing/2014/main" id="{FB77A73D-465F-4732-B322-4A1379919618}"/>
                  </a:ext>
                </a:extLst>
              </p:cNvPr>
              <p:cNvSpPr/>
              <p:nvPr/>
            </p:nvSpPr>
            <p:spPr>
              <a:xfrm flipH="1">
                <a:off x="9477543" y="1916295"/>
                <a:ext cx="1504134" cy="2086252"/>
              </a:xfrm>
              <a:prstGeom prst="homePlate">
                <a:avLst>
                  <a:gd name="adj" fmla="val 23601"/>
                </a:avLst>
              </a:prstGeom>
              <a:solidFill>
                <a:srgbClr val="00435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PS" sz="1600" b="1" dirty="0">
                    <a:latin typeface="Dubai" panose="020B0503030403030204" pitchFamily="34" charset="-78"/>
                    <a:cs typeface="Dubai" panose="020B0503030403030204" pitchFamily="34" charset="-78"/>
                  </a:rPr>
                  <a:t>واحات علمية يتجاوز عمرها إلى أكثر من 25 سنة </a:t>
                </a:r>
                <a:endParaRPr lang="en-US" sz="1600" b="1" dirty="0">
                  <a:latin typeface="Dubai" panose="020B0503030403030204" pitchFamily="34" charset="-78"/>
                  <a:cs typeface="Dubai" panose="020B0503030403030204" pitchFamily="34" charset="-78"/>
                </a:endParaRPr>
              </a:p>
            </p:txBody>
          </p:sp>
        </p:grpSp>
      </p:grpSp>
    </p:spTree>
    <p:extLst>
      <p:ext uri="{BB962C8B-B14F-4D97-AF65-F5344CB8AC3E}">
        <p14:creationId xmlns:p14="http://schemas.microsoft.com/office/powerpoint/2010/main" val="352390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D0FFAA52-DA42-4F1D-AC0A-800875709D6A}"/>
              </a:ext>
            </a:extLst>
          </p:cNvPr>
          <p:cNvSpPr/>
          <p:nvPr/>
        </p:nvSpPr>
        <p:spPr>
          <a:xfrm>
            <a:off x="2716710" y="1276893"/>
            <a:ext cx="6758581" cy="369332"/>
          </a:xfrm>
          <a:prstGeom prst="rect">
            <a:avLst/>
          </a:prstGeom>
        </p:spPr>
        <p:txBody>
          <a:bodyPr wrap="none">
            <a:spAutoFit/>
          </a:bodyPr>
          <a:lstStyle/>
          <a:p>
            <a:pPr lvl="0" algn="ctr" rtl="1">
              <a:spcAft>
                <a:spcPts val="0"/>
              </a:spcAft>
            </a:pPr>
            <a:r>
              <a:rPr lang="ar-SA" b="1" dirty="0">
                <a:latin typeface="Dubai" panose="020B0503030403030204" pitchFamily="34" charset="-78"/>
                <a:ea typeface="Times New Roman" panose="02020603050405020304" pitchFamily="18" charset="0"/>
                <a:cs typeface="Dubai" panose="020B0503030403030204" pitchFamily="34" charset="-78"/>
              </a:rPr>
              <a:t>الحالات المحتملة الخطرة والأقل خطورة لتمويل الواحات العلمية والتكنولوجية</a:t>
            </a:r>
          </a:p>
        </p:txBody>
      </p:sp>
      <p:graphicFrame>
        <p:nvGraphicFramePr>
          <p:cNvPr id="19" name="Table 18">
            <a:extLst>
              <a:ext uri="{FF2B5EF4-FFF2-40B4-BE49-F238E27FC236}">
                <a16:creationId xmlns:a16="http://schemas.microsoft.com/office/drawing/2014/main" id="{77A94417-8499-4EB7-BDF3-576271A80D84}"/>
              </a:ext>
            </a:extLst>
          </p:cNvPr>
          <p:cNvGraphicFramePr>
            <a:graphicFrameLocks noGrp="1"/>
          </p:cNvGraphicFramePr>
          <p:nvPr>
            <p:extLst>
              <p:ext uri="{D42A27DB-BD31-4B8C-83A1-F6EECF244321}">
                <p14:modId xmlns:p14="http://schemas.microsoft.com/office/powerpoint/2010/main" val="2898356691"/>
              </p:ext>
            </p:extLst>
          </p:nvPr>
        </p:nvGraphicFramePr>
        <p:xfrm>
          <a:off x="808182" y="1646225"/>
          <a:ext cx="10575637" cy="4496494"/>
        </p:xfrm>
        <a:graphic>
          <a:graphicData uri="http://schemas.openxmlformats.org/drawingml/2006/table">
            <a:tbl>
              <a:tblPr rtl="1" firstRow="1" firstCol="1" lastRow="1" lastCol="1" bandRow="1" bandCol="1">
                <a:tableStyleId>{69012ECD-51FC-41F1-AA8D-1B2483CD663E}</a:tableStyleId>
              </a:tblPr>
              <a:tblGrid>
                <a:gridCol w="2490223">
                  <a:extLst>
                    <a:ext uri="{9D8B030D-6E8A-4147-A177-3AD203B41FA5}">
                      <a16:colId xmlns:a16="http://schemas.microsoft.com/office/drawing/2014/main" val="2994074057"/>
                    </a:ext>
                  </a:extLst>
                </a:gridCol>
                <a:gridCol w="3969371">
                  <a:extLst>
                    <a:ext uri="{9D8B030D-6E8A-4147-A177-3AD203B41FA5}">
                      <a16:colId xmlns:a16="http://schemas.microsoft.com/office/drawing/2014/main" val="3654556823"/>
                    </a:ext>
                  </a:extLst>
                </a:gridCol>
                <a:gridCol w="4116043">
                  <a:extLst>
                    <a:ext uri="{9D8B030D-6E8A-4147-A177-3AD203B41FA5}">
                      <a16:colId xmlns:a16="http://schemas.microsoft.com/office/drawing/2014/main" val="1255548865"/>
                    </a:ext>
                  </a:extLst>
                </a:gridCol>
              </a:tblGrid>
              <a:tr h="684565">
                <a:tc>
                  <a:txBody>
                    <a:bodyPr/>
                    <a:lstStyle/>
                    <a:p>
                      <a:pPr marL="62230" algn="ctr" rtl="1">
                        <a:spcAft>
                          <a:spcPts val="0"/>
                        </a:spcAft>
                      </a:pPr>
                      <a:r>
                        <a:rPr lang="ar-SA" sz="1100" dirty="0">
                          <a:effectLst/>
                          <a:latin typeface="Dubai" panose="020B0503030403030204" pitchFamily="34" charset="-78"/>
                          <a:cs typeface="Dubai" panose="020B0503030403030204" pitchFamily="34" charset="-78"/>
                        </a:rPr>
                        <a:t>عوامل الخطر</a:t>
                      </a:r>
                      <a:endParaRPr lang="en-US" sz="1100" dirty="0">
                        <a:effectLst/>
                        <a:latin typeface="Dubai" panose="020B0503030403030204" pitchFamily="34" charset="-78"/>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0">
                        <a:spcAft>
                          <a:spcPts val="0"/>
                        </a:spcAft>
                      </a:pPr>
                      <a:r>
                        <a:rPr lang="en-US" sz="1100" dirty="0">
                          <a:effectLst/>
                          <a:latin typeface="Dubai" panose="020B0503030403030204" pitchFamily="34" charset="-78"/>
                          <a:cs typeface="Dubai" panose="020B0503030403030204" pitchFamily="34" charset="-78"/>
                        </a:rPr>
                        <a:t> </a:t>
                      </a:r>
                      <a:endParaRPr lang="en-SG" sz="1100" dirty="0">
                        <a:effectLst/>
                        <a:latin typeface="Dubai" panose="020B0503030403030204" pitchFamily="34" charset="-78"/>
                        <a:cs typeface="Dubai" panose="020B0503030403030204" pitchFamily="34" charset="-78"/>
                      </a:endParaRPr>
                    </a:p>
                    <a:p>
                      <a:pPr marL="62230" algn="ctr" rtl="1">
                        <a:spcAft>
                          <a:spcPts val="0"/>
                        </a:spcAft>
                      </a:pPr>
                      <a:r>
                        <a:rPr lang="en-US" sz="1100" dirty="0">
                          <a:effectLst/>
                          <a:latin typeface="Dubai" panose="020B0503030403030204" pitchFamily="34" charset="-78"/>
                          <a:cs typeface="Dubai" panose="020B0503030403030204" pitchFamily="34" charset="-78"/>
                        </a:rPr>
                        <a:t> </a:t>
                      </a:r>
                      <a:r>
                        <a:rPr lang="ar-SA" sz="1100" dirty="0">
                          <a:effectLst/>
                          <a:latin typeface="Dubai" panose="020B0503030403030204" pitchFamily="34" charset="-78"/>
                          <a:cs typeface="Dubai" panose="020B0503030403030204" pitchFamily="34" charset="-78"/>
                        </a:rPr>
                        <a:t>الحالة الأولى للواحة</a:t>
                      </a:r>
                      <a:endParaRPr lang="en-SG" sz="1100" dirty="0">
                        <a:effectLst/>
                        <a:latin typeface="Dubai" panose="020B0503030403030204" pitchFamily="34" charset="-78"/>
                        <a:cs typeface="Dubai" panose="020B0503030403030204" pitchFamily="34" charset="-78"/>
                      </a:endParaRPr>
                    </a:p>
                    <a:p>
                      <a:pPr marL="62230" algn="ctr" rtl="1">
                        <a:spcAft>
                          <a:spcPts val="0"/>
                        </a:spcAft>
                      </a:pPr>
                      <a:r>
                        <a:rPr lang="ar-SA" sz="1100" dirty="0">
                          <a:effectLst/>
                          <a:latin typeface="Dubai" panose="020B0503030403030204" pitchFamily="34" charset="-78"/>
                          <a:cs typeface="Dubai" panose="020B0503030403030204" pitchFamily="34" charset="-78"/>
                        </a:rPr>
                        <a:t>أقل خطورة</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100" dirty="0">
                          <a:effectLst/>
                          <a:latin typeface="Dubai" panose="020B0503030403030204" pitchFamily="34" charset="-78"/>
                          <a:cs typeface="Dubai" panose="020B0503030403030204" pitchFamily="34" charset="-78"/>
                        </a:rPr>
                        <a:t>الحالة الثانية للواحة</a:t>
                      </a:r>
                      <a:endParaRPr lang="en-SG" sz="1100" dirty="0">
                        <a:effectLst/>
                        <a:latin typeface="Dubai" panose="020B0503030403030204" pitchFamily="34" charset="-78"/>
                        <a:cs typeface="Dubai" panose="020B0503030403030204" pitchFamily="34" charset="-78"/>
                      </a:endParaRPr>
                    </a:p>
                    <a:p>
                      <a:pPr marL="62230" algn="ctr" rtl="1">
                        <a:spcAft>
                          <a:spcPts val="0"/>
                        </a:spcAft>
                      </a:pPr>
                      <a:r>
                        <a:rPr lang="ar-SA" sz="1100" dirty="0">
                          <a:effectLst/>
                          <a:latin typeface="Dubai" panose="020B0503030403030204" pitchFamily="34" charset="-78"/>
                          <a:cs typeface="Dubai" panose="020B0503030403030204" pitchFamily="34" charset="-78"/>
                        </a:rPr>
                        <a:t>أكثر خطورة</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extLst>
                  <a:ext uri="{0D108BD9-81ED-4DB2-BD59-A6C34878D82A}">
                    <a16:rowId xmlns:a16="http://schemas.microsoft.com/office/drawing/2014/main" val="295395415"/>
                  </a:ext>
                </a:extLst>
              </a:tr>
              <a:tr h="342283">
                <a:tc>
                  <a:txBody>
                    <a:bodyPr/>
                    <a:lstStyle/>
                    <a:p>
                      <a:pPr marL="62230" algn="ctr" rtl="1">
                        <a:spcAft>
                          <a:spcPts val="0"/>
                        </a:spcAft>
                      </a:pPr>
                      <a:r>
                        <a:rPr lang="ar-SA" sz="1100" dirty="0">
                          <a:solidFill>
                            <a:schemeClr val="bg1"/>
                          </a:solidFill>
                          <a:effectLst/>
                          <a:latin typeface="Dubai" panose="020B0503030403030204" pitchFamily="34" charset="-78"/>
                          <a:cs typeface="Dubai" panose="020B0503030403030204" pitchFamily="34" charset="-78"/>
                        </a:rPr>
                        <a:t>مرحلة التطوير</a:t>
                      </a:r>
                      <a:endParaRPr lang="en-SG" sz="1100"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المرحلة المبكرة من التطوير ولكنها بدأت تعمل بالفعل</a:t>
                      </a:r>
                      <a:r>
                        <a:rPr lang="en-US" sz="1100" dirty="0">
                          <a:effectLst/>
                          <a:latin typeface="Dubai" panose="020B0503030403030204" pitchFamily="34" charset="-78"/>
                          <a:cs typeface="Dubai" panose="020B0503030403030204" pitchFamily="34" charset="-78"/>
                        </a:rPr>
                        <a:t> (0-5 </a:t>
                      </a:r>
                      <a:r>
                        <a:rPr lang="ar-SA" sz="1100" dirty="0">
                          <a:effectLst/>
                          <a:latin typeface="Dubai" panose="020B0503030403030204" pitchFamily="34" charset="-78"/>
                          <a:cs typeface="Dubai" panose="020B0503030403030204" pitchFamily="34" charset="-78"/>
                        </a:rPr>
                        <a:t>سنوات</a:t>
                      </a:r>
                      <a:r>
                        <a:rPr lang="en-US" sz="1100" dirty="0">
                          <a:effectLst/>
                          <a:latin typeface="Dubai" panose="020B0503030403030204" pitchFamily="34" charset="-78"/>
                          <a:cs typeface="Dubai" panose="020B0503030403030204" pitchFamily="34" charset="-78"/>
                        </a:rPr>
                        <a:t>)</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100">
                          <a:effectLst/>
                          <a:latin typeface="Dubai" panose="020B0503030403030204" pitchFamily="34" charset="-78"/>
                          <a:cs typeface="Dubai" panose="020B0503030403030204" pitchFamily="34" charset="-78"/>
                        </a:rPr>
                        <a:t>مرحلة التطوير</a:t>
                      </a:r>
                      <a:r>
                        <a:rPr lang="en-US" sz="1100">
                          <a:effectLst/>
                          <a:latin typeface="Dubai" panose="020B0503030403030204" pitchFamily="34" charset="-78"/>
                          <a:cs typeface="Dubai" panose="020B0503030403030204" pitchFamily="34" charset="-78"/>
                        </a:rPr>
                        <a:t> (6-11 </a:t>
                      </a:r>
                      <a:r>
                        <a:rPr lang="ar-SA" sz="1100">
                          <a:effectLst/>
                          <a:latin typeface="Dubai" panose="020B0503030403030204" pitchFamily="34" charset="-78"/>
                          <a:cs typeface="Dubai" panose="020B0503030403030204" pitchFamily="34" charset="-78"/>
                        </a:rPr>
                        <a:t>سنة</a:t>
                      </a:r>
                      <a:r>
                        <a:rPr lang="en-US" sz="1100">
                          <a:effectLst/>
                          <a:latin typeface="Dubai" panose="020B0503030403030204" pitchFamily="34" charset="-78"/>
                          <a:cs typeface="Dubai" panose="020B0503030403030204" pitchFamily="34" charset="-78"/>
                        </a:rPr>
                        <a:t>) </a:t>
                      </a:r>
                      <a:r>
                        <a:rPr lang="ar-SA" sz="1100">
                          <a:effectLst/>
                          <a:latin typeface="Dubai" panose="020B0503030403030204" pitchFamily="34" charset="-78"/>
                          <a:cs typeface="Dubai" panose="020B0503030403030204" pitchFamily="34" charset="-78"/>
                        </a:rPr>
                        <a:t>مع وجود أدلة محدودة على وجود نمو جيد  بالرغم من عدم وجود مراجعة شاملة للأداء</a:t>
                      </a:r>
                      <a:r>
                        <a:rPr lang="en-US" sz="1100">
                          <a:effectLst/>
                          <a:latin typeface="Dubai" panose="020B0503030403030204" pitchFamily="34" charset="-78"/>
                          <a:cs typeface="Dubai" panose="020B0503030403030204" pitchFamily="34" charset="-78"/>
                        </a:rPr>
                        <a:t>.</a:t>
                      </a:r>
                      <a:endParaRPr lang="en-SG" sz="110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535657768"/>
                  </a:ext>
                </a:extLst>
              </a:tr>
              <a:tr h="536426">
                <a:tc>
                  <a:txBody>
                    <a:bodyPr/>
                    <a:lstStyle/>
                    <a:p>
                      <a:pPr marL="62230" algn="ctr" rtl="1">
                        <a:spcAft>
                          <a:spcPts val="0"/>
                        </a:spcAft>
                      </a:pPr>
                      <a:r>
                        <a:rPr lang="ar-SA" sz="1100">
                          <a:solidFill>
                            <a:schemeClr val="bg1"/>
                          </a:solidFill>
                          <a:effectLst/>
                          <a:latin typeface="Dubai" panose="020B0503030403030204" pitchFamily="34" charset="-78"/>
                          <a:cs typeface="Dubai" panose="020B0503030403030204" pitchFamily="34" charset="-78"/>
                        </a:rPr>
                        <a:t>هيكل الملكية والحكم</a:t>
                      </a:r>
                      <a:endParaRPr lang="en-SG" sz="110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تشمل جامعة، يفضل أن يكون ذلك مع البحث والتطوير القوي والخبرة الواسعة للعمل مع الشركات بما في ذلك الشركات الصغيرة والمتوسطة</a:t>
                      </a:r>
                      <a:r>
                        <a:rPr lang="en-US" sz="1100" dirty="0">
                          <a:effectLst/>
                          <a:latin typeface="Dubai" panose="020B0503030403030204" pitchFamily="34" charset="-78"/>
                          <a:cs typeface="Dubai" panose="020B0503030403030204" pitchFamily="34" charset="-78"/>
                        </a:rPr>
                        <a:t>. </a:t>
                      </a:r>
                      <a:r>
                        <a:rPr lang="ar-SA" sz="1100" dirty="0">
                          <a:effectLst/>
                          <a:latin typeface="Dubai" panose="020B0503030403030204" pitchFamily="34" charset="-78"/>
                          <a:cs typeface="Dubai" panose="020B0503030403030204" pitchFamily="34" charset="-78"/>
                        </a:rPr>
                        <a:t>والملكية تحت السيطرة الشاملة للقطاع العام</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100">
                          <a:effectLst/>
                          <a:latin typeface="Dubai" panose="020B0503030403030204" pitchFamily="34" charset="-78"/>
                          <a:cs typeface="Dubai" panose="020B0503030403030204" pitchFamily="34" charset="-78"/>
                        </a:rPr>
                        <a:t>تغيير جوهري حديث في هيكل الملكية والحوكمة أو عدم العمل الوثيق مع جامعة أو أي مكون رئيس آخر من مصادر المعرفة وقليل من الاندماج مع اللجان والمجموعات المحلية والإقليمية ذات الصلة</a:t>
                      </a:r>
                      <a:r>
                        <a:rPr lang="en-US" sz="1100">
                          <a:effectLst/>
                          <a:latin typeface="Dubai" panose="020B0503030403030204" pitchFamily="34" charset="-78"/>
                          <a:cs typeface="Dubai" panose="020B0503030403030204" pitchFamily="34" charset="-78"/>
                        </a:rPr>
                        <a:t>.</a:t>
                      </a:r>
                      <a:endParaRPr lang="en-SG" sz="110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2325468822"/>
                  </a:ext>
                </a:extLst>
              </a:tr>
              <a:tr h="342283">
                <a:tc>
                  <a:txBody>
                    <a:bodyPr/>
                    <a:lstStyle/>
                    <a:p>
                      <a:pPr marL="62230" algn="ctr" rtl="1">
                        <a:spcAft>
                          <a:spcPts val="0"/>
                        </a:spcAft>
                      </a:pPr>
                      <a:r>
                        <a:rPr lang="ar-SA" sz="1100">
                          <a:solidFill>
                            <a:schemeClr val="bg1"/>
                          </a:solidFill>
                          <a:effectLst/>
                          <a:latin typeface="Dubai" panose="020B0503030403030204" pitchFamily="34" charset="-78"/>
                          <a:cs typeface="Dubai" panose="020B0503030403030204" pitchFamily="34" charset="-78"/>
                        </a:rPr>
                        <a:t>بيان الأثر التنظيمي الإقليمي</a:t>
                      </a:r>
                      <a:endParaRPr lang="en-SG" sz="110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يكون الأثر التنظيمي الإقليمي على المبدعين عالي ورواد الابتكار في حالة متوسطة</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en-US" sz="1100" dirty="0">
                          <a:effectLst/>
                          <a:latin typeface="Dubai" panose="020B0503030403030204" pitchFamily="34" charset="-78"/>
                          <a:cs typeface="Dubai" panose="020B0503030403030204" pitchFamily="34" charset="-78"/>
                        </a:rPr>
                        <a:t> </a:t>
                      </a:r>
                      <a:r>
                        <a:rPr lang="ar-SA" sz="1100" dirty="0">
                          <a:effectLst/>
                          <a:latin typeface="Dubai" panose="020B0503030403030204" pitchFamily="34" charset="-78"/>
                          <a:cs typeface="Dubai" panose="020B0503030403030204" pitchFamily="34" charset="-78"/>
                        </a:rPr>
                        <a:t>الأثر التنظيمي والاقتصادي على الابتكار متواضع</a:t>
                      </a:r>
                      <a:r>
                        <a:rPr lang="en-US" sz="1100" dirty="0">
                          <a:effectLst/>
                          <a:latin typeface="Dubai" panose="020B0503030403030204" pitchFamily="34" charset="-78"/>
                          <a:cs typeface="Dubai" panose="020B0503030403030204" pitchFamily="34" charset="-78"/>
                        </a:rPr>
                        <a:t>.</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1564613483"/>
                  </a:ext>
                </a:extLst>
              </a:tr>
              <a:tr h="777655">
                <a:tc>
                  <a:txBody>
                    <a:bodyPr/>
                    <a:lstStyle/>
                    <a:p>
                      <a:pPr marL="62230" algn="ctr" rtl="1">
                        <a:spcAft>
                          <a:spcPts val="0"/>
                        </a:spcAft>
                      </a:pPr>
                      <a:r>
                        <a:rPr lang="ar-SA" sz="1100" dirty="0">
                          <a:solidFill>
                            <a:schemeClr val="bg1"/>
                          </a:solidFill>
                          <a:effectLst/>
                          <a:latin typeface="Dubai" panose="020B0503030403030204" pitchFamily="34" charset="-78"/>
                          <a:cs typeface="Dubai" panose="020B0503030403030204" pitchFamily="34" charset="-78"/>
                        </a:rPr>
                        <a:t>الإدارة</a:t>
                      </a:r>
                      <a:endParaRPr lang="en-SG" sz="1100"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تتمتع الإدارة العليا بخبرة القطاع الخاص في الابتكار والعلوم والتكنولوجيا والمشروعات الصغيرة والمتوسطة فضلًا عن الخبرة ذات الصلة بالقطاع العام، ولدى الفريق الخبرة والقدرة الكافية على تقديم الخدمات المهنية التي ستزيد من كفاءة النظام البيئي للابتكار المحلي</a:t>
                      </a:r>
                      <a:r>
                        <a:rPr lang="en-US" sz="1100" dirty="0">
                          <a:effectLst/>
                          <a:latin typeface="Dubai" panose="020B0503030403030204" pitchFamily="34" charset="-78"/>
                          <a:cs typeface="Dubai" panose="020B0503030403030204" pitchFamily="34" charset="-78"/>
                        </a:rPr>
                        <a:t>.</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لا تتمتع الإدارة العليا بخبرة القطاع الخاص ذات الصلة ويهيمن عليها أفراد ذوي خلفيات الإدارة العامة</a:t>
                      </a:r>
                      <a:r>
                        <a:rPr lang="en-US" sz="1100" dirty="0">
                          <a:effectLst/>
                          <a:latin typeface="Dubai" panose="020B0503030403030204" pitchFamily="34" charset="-78"/>
                          <a:cs typeface="Dubai" panose="020B0503030403030204" pitchFamily="34" charset="-78"/>
                        </a:rPr>
                        <a:t>.</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773061326"/>
                  </a:ext>
                </a:extLst>
              </a:tr>
              <a:tr h="855706">
                <a:tc>
                  <a:txBody>
                    <a:bodyPr/>
                    <a:lstStyle/>
                    <a:p>
                      <a:pPr marL="62230" algn="ctr" rtl="1">
                        <a:spcAft>
                          <a:spcPts val="0"/>
                        </a:spcAft>
                      </a:pPr>
                      <a:r>
                        <a:rPr lang="ar-SA" sz="1100" dirty="0">
                          <a:solidFill>
                            <a:schemeClr val="bg1"/>
                          </a:solidFill>
                          <a:effectLst/>
                          <a:latin typeface="Dubai" panose="020B0503030403030204" pitchFamily="34" charset="-78"/>
                          <a:cs typeface="Dubai" panose="020B0503030403030204" pitchFamily="34" charset="-78"/>
                        </a:rPr>
                        <a:t>حالة الاعتماد أو المراجعة حالة خطة العمل وعضوية الهيئات المهنية</a:t>
                      </a:r>
                      <a:endParaRPr lang="en-SG" sz="1100"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تسعى الواحة العلمية والتكنولوجية للحصول على  الاعتماد، ولديها خطة عمل تعمل على تحديث دراسة الجدوى الأصلية</a:t>
                      </a:r>
                      <a:r>
                        <a:rPr lang="en-US" sz="1100" dirty="0">
                          <a:effectLst/>
                          <a:latin typeface="Dubai" panose="020B0503030403030204" pitchFamily="34" charset="-78"/>
                          <a:cs typeface="Dubai" panose="020B0503030403030204" pitchFamily="34" charset="-78"/>
                        </a:rPr>
                        <a:t>. </a:t>
                      </a:r>
                      <a:r>
                        <a:rPr lang="ar-SA" sz="1100" dirty="0">
                          <a:effectLst/>
                          <a:latin typeface="Dubai" panose="020B0503030403030204" pitchFamily="34" charset="-78"/>
                          <a:cs typeface="Dubai" panose="020B0503030403030204" pitchFamily="34" charset="-78"/>
                        </a:rPr>
                        <a:t>وتحضر الإدارة حضور منتظم لأنشطة الاتحادات والجمعيات الواحات العلمية والتكنولوجية على المستوى الوطني أو الدولي الذي توفر فرص تطوير مهني مستمر رسمية أو غير رسمية</a:t>
                      </a:r>
                      <a:r>
                        <a:rPr lang="en-US" sz="1100" dirty="0">
                          <a:effectLst/>
                          <a:latin typeface="Dubai" panose="020B0503030403030204" pitchFamily="34" charset="-78"/>
                          <a:cs typeface="Dubai" panose="020B0503030403030204" pitchFamily="34" charset="-78"/>
                        </a:rPr>
                        <a:t>.</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لم تقم الواحة العلمية والتكنولوجية بالسعي نحو الاعتماد وليست عضوًا في اتحادات الواحة العلمية والتكنولوجية الوطنية أو الدولية، وإن كانت عضوًا فليس لها حضور منتظم بالفعاليات والاجتماعات</a:t>
                      </a:r>
                      <a:r>
                        <a:rPr lang="en-US" sz="1100" dirty="0">
                          <a:effectLst/>
                          <a:latin typeface="Dubai" panose="020B0503030403030204" pitchFamily="34" charset="-78"/>
                          <a:cs typeface="Dubai" panose="020B0503030403030204" pitchFamily="34" charset="-78"/>
                        </a:rPr>
                        <a:t>. </a:t>
                      </a:r>
                      <a:r>
                        <a:rPr lang="ar-SA" sz="1100" dirty="0">
                          <a:effectLst/>
                          <a:latin typeface="Dubai" panose="020B0503030403030204" pitchFamily="34" charset="-78"/>
                          <a:cs typeface="Dubai" panose="020B0503030403030204" pitchFamily="34" charset="-78"/>
                        </a:rPr>
                        <a:t>لا يوجد لدى الواحة العلمية والتكنولوجية خطة عمل للسنة الحالية تم اعتمادها من قبل المجلس أو الإدارة</a:t>
                      </a:r>
                      <a:r>
                        <a:rPr lang="en-US" sz="1100" dirty="0">
                          <a:effectLst/>
                          <a:latin typeface="Dubai" panose="020B0503030403030204" pitchFamily="34" charset="-78"/>
                          <a:cs typeface="Dubai" panose="020B0503030403030204" pitchFamily="34" charset="-78"/>
                        </a:rPr>
                        <a:t>.</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2153794492"/>
                  </a:ext>
                </a:extLst>
              </a:tr>
              <a:tr h="615293">
                <a:tc>
                  <a:txBody>
                    <a:bodyPr/>
                    <a:lstStyle/>
                    <a:p>
                      <a:pPr marL="62230" algn="ctr" rtl="1">
                        <a:spcAft>
                          <a:spcPts val="0"/>
                        </a:spcAft>
                      </a:pPr>
                      <a:r>
                        <a:rPr lang="ar-SA" sz="1100">
                          <a:solidFill>
                            <a:schemeClr val="bg1"/>
                          </a:solidFill>
                          <a:effectLst/>
                          <a:latin typeface="Dubai" panose="020B0503030403030204" pitchFamily="34" charset="-78"/>
                          <a:cs typeface="Dubai" panose="020B0503030403030204" pitchFamily="34" charset="-78"/>
                        </a:rPr>
                        <a:t>التوافق مع عوامل النجاح</a:t>
                      </a:r>
                      <a:endParaRPr lang="en-SG" sz="110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r" rtl="1">
                        <a:spcAft>
                          <a:spcPts val="0"/>
                        </a:spcAft>
                      </a:pPr>
                      <a:r>
                        <a:rPr lang="ar-SA" sz="1100">
                          <a:effectLst/>
                          <a:latin typeface="Dubai" panose="020B0503030403030204" pitchFamily="34" charset="-78"/>
                          <a:cs typeface="Dubai" panose="020B0503030403030204" pitchFamily="34" charset="-78"/>
                        </a:rPr>
                        <a:t>اعتمد المجلس والإدارة الممارسات والهياكل المصممة لمواءمة الواحة مع عوامل النجاح الرئيسة للواحات العلمية والتكنولوجية</a:t>
                      </a:r>
                      <a:r>
                        <a:rPr lang="en-US" sz="1100">
                          <a:effectLst/>
                          <a:latin typeface="Dubai" panose="020B0503030403030204" pitchFamily="34" charset="-78"/>
                          <a:cs typeface="Dubai" panose="020B0503030403030204" pitchFamily="34" charset="-78"/>
                        </a:rPr>
                        <a:t>.</a:t>
                      </a:r>
                      <a:endParaRPr lang="en-SG" sz="110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لم يحاول المجلس والإدارة العمل الجاد على عوامل نجاح الواحة العلمية والتكنولوجية المهمة</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1805773236"/>
                  </a:ext>
                </a:extLst>
              </a:tr>
              <a:tr h="342283">
                <a:tc>
                  <a:txBody>
                    <a:bodyPr/>
                    <a:lstStyle/>
                    <a:p>
                      <a:pPr marL="62230" algn="ctr" rtl="1">
                        <a:spcAft>
                          <a:spcPts val="0"/>
                        </a:spcAft>
                      </a:pPr>
                      <a:r>
                        <a:rPr lang="ar-SA" sz="1100" dirty="0">
                          <a:solidFill>
                            <a:schemeClr val="bg1"/>
                          </a:solidFill>
                          <a:effectLst/>
                          <a:latin typeface="Dubai" panose="020B0503030403030204" pitchFamily="34" charset="-78"/>
                          <a:cs typeface="Dubai" panose="020B0503030403030204" pitchFamily="34" charset="-78"/>
                        </a:rPr>
                        <a:t>جودة وكمية المخرجات</a:t>
                      </a:r>
                      <a:endParaRPr lang="en-SG" sz="1100"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r" rtl="1">
                        <a:spcAft>
                          <a:spcPts val="0"/>
                        </a:spcAft>
                      </a:pPr>
                      <a:r>
                        <a:rPr lang="ar-SA" sz="1100">
                          <a:effectLst/>
                          <a:latin typeface="Dubai" panose="020B0503030403030204" pitchFamily="34" charset="-78"/>
                          <a:cs typeface="Dubai" panose="020B0503030403030204" pitchFamily="34" charset="-78"/>
                        </a:rPr>
                        <a:t>ﻨﻮاﺗﺞ العائد على الاستثمار أﻋﻠﻰ ﻣﻦ اﻟﻤﺘﻮﺳﻂ إﻟﻰ ﻣﺎ ﻳﺰﻳﺪ ﻋﻦ اﻟﻤﺘﻮﺳﻂ للأﻣﻮال اﻟﻌﺎﻣﺔ اﻟﻤﺴﺘﺜﻤﺮة</a:t>
                      </a:r>
                      <a:endParaRPr lang="en-SG" sz="110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100" dirty="0">
                          <a:effectLst/>
                          <a:latin typeface="Dubai" panose="020B0503030403030204" pitchFamily="34" charset="-78"/>
                          <a:cs typeface="Dubai" panose="020B0503030403030204" pitchFamily="34" charset="-78"/>
                        </a:rPr>
                        <a:t>النواتج والعوائد ضعيفة أو أقل بكثير من المتوسط</a:t>
                      </a:r>
                      <a:r>
                        <a:rPr lang="en-US" sz="1100" dirty="0">
                          <a:effectLst/>
                          <a:latin typeface="Dubai" panose="020B0503030403030204" pitchFamily="34" charset="-78"/>
                          <a:cs typeface="Dubai" panose="020B0503030403030204" pitchFamily="34" charset="-78"/>
                        </a:rPr>
                        <a:t> ​​</a:t>
                      </a:r>
                      <a:r>
                        <a:rPr lang="ar-SA" sz="1100" dirty="0">
                          <a:effectLst/>
                          <a:latin typeface="Dubai" panose="020B0503030403030204" pitchFamily="34" charset="-78"/>
                          <a:cs typeface="Dubai" panose="020B0503030403030204" pitchFamily="34" charset="-78"/>
                        </a:rPr>
                        <a:t>للنفقات التي أنفقت من القطاع العام</a:t>
                      </a:r>
                      <a:r>
                        <a:rPr lang="en-US" sz="1100" dirty="0">
                          <a:effectLst/>
                          <a:latin typeface="Dubai" panose="020B0503030403030204" pitchFamily="34" charset="-78"/>
                          <a:cs typeface="Dubai" panose="020B0503030403030204" pitchFamily="34" charset="-78"/>
                        </a:rPr>
                        <a:t>.</a:t>
                      </a:r>
                      <a:endParaRPr lang="en-SG" sz="1100" dirty="0">
                        <a:effectLst/>
                        <a:latin typeface="Dubai" panose="020B0503030403030204" pitchFamily="34" charset="-78"/>
                        <a:ea typeface="Calibri" panose="020F0502020204030204" pitchFamily="34" charset="0"/>
                        <a:cs typeface="Dubai" panose="020B0503030403030204" pitchFamily="34" charset="-78"/>
                      </a:endParaRPr>
                    </a:p>
                  </a:txBody>
                  <a:tcPr marL="0" marR="0"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4229767880"/>
                  </a:ext>
                </a:extLst>
              </a:tr>
            </a:tbl>
          </a:graphicData>
        </a:graphic>
      </p:graphicFrame>
    </p:spTree>
    <p:extLst>
      <p:ext uri="{BB962C8B-B14F-4D97-AF65-F5344CB8AC3E}">
        <p14:creationId xmlns:p14="http://schemas.microsoft.com/office/powerpoint/2010/main" val="267296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B62F453D-7273-44E1-9D07-2D0B97194F06}"/>
              </a:ext>
            </a:extLst>
          </p:cNvPr>
          <p:cNvGrpSpPr/>
          <p:nvPr/>
        </p:nvGrpSpPr>
        <p:grpSpPr>
          <a:xfrm>
            <a:off x="0" y="1934509"/>
            <a:ext cx="12104253" cy="3041429"/>
            <a:chOff x="0" y="1934509"/>
            <a:chExt cx="12104253" cy="3041429"/>
          </a:xfrm>
        </p:grpSpPr>
        <p:grpSp>
          <p:nvGrpSpPr>
            <p:cNvPr id="4" name="Group 3">
              <a:extLst>
                <a:ext uri="{FF2B5EF4-FFF2-40B4-BE49-F238E27FC236}">
                  <a16:creationId xmlns:a16="http://schemas.microsoft.com/office/drawing/2014/main" id="{EA5FECB7-6854-4E88-98CF-CE41CAA8B3EA}"/>
                </a:ext>
              </a:extLst>
            </p:cNvPr>
            <p:cNvGrpSpPr/>
            <p:nvPr/>
          </p:nvGrpSpPr>
          <p:grpSpPr>
            <a:xfrm>
              <a:off x="0" y="2173006"/>
              <a:ext cx="12104253" cy="2802932"/>
              <a:chOff x="0" y="2173006"/>
              <a:chExt cx="12104253" cy="2802932"/>
            </a:xfrm>
          </p:grpSpPr>
          <p:pic>
            <p:nvPicPr>
              <p:cNvPr id="1026" name="Picture 2" descr="The 24 Important Benefits of a Small Business Website (Updated ...">
                <a:extLst>
                  <a:ext uri="{FF2B5EF4-FFF2-40B4-BE49-F238E27FC236}">
                    <a16:creationId xmlns:a16="http://schemas.microsoft.com/office/drawing/2014/main" id="{2B8634C1-6147-4EC6-BA9E-3BF3FADC4D9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173006"/>
                <a:ext cx="5931804" cy="28029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CCA190D-3BE8-4E21-85B1-EC9B01B4E674}"/>
                  </a:ext>
                </a:extLst>
              </p:cNvPr>
              <p:cNvSpPr/>
              <p:nvPr/>
            </p:nvSpPr>
            <p:spPr>
              <a:xfrm>
                <a:off x="5931804" y="2173006"/>
                <a:ext cx="6172449" cy="2802932"/>
              </a:xfrm>
              <a:prstGeom prst="rect">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1400" dirty="0">
                    <a:latin typeface="Dubai" panose="020B0503030403030204" pitchFamily="34" charset="-78"/>
                    <a:ea typeface="Cambria" panose="02040503050406030204" pitchFamily="18" charset="0"/>
                    <a:cs typeface="Dubai" panose="020B0503030403030204" pitchFamily="34" charset="-78"/>
                  </a:rPr>
                  <a:t>إن المشروع الجديد هو أكثر أشكال استثمار الواحة خطورة بالنسبة للقطاع العام، لكن هذا هو الوقت هو الأقل خطورة بالنسبة القطاع الخاص للمشاركة. ويمكن أن يتم تخفيف مخاوف عدم اليقين والمخاطر في هذه المرحلة من القيام بدراسات الجدوى الاحترافية والتخطيط المهني. </a:t>
                </a:r>
                <a:endParaRPr lang="en-SG" dirty="0">
                  <a:latin typeface="Dubai" panose="020B0503030403030204" pitchFamily="34" charset="-78"/>
                  <a:cs typeface="Dubai" panose="020B0503030403030204" pitchFamily="34" charset="-78"/>
                </a:endParaRPr>
              </a:p>
            </p:txBody>
          </p:sp>
        </p:grpSp>
        <p:sp>
          <p:nvSpPr>
            <p:cNvPr id="5" name="Arrow: Pentagon 4">
              <a:extLst>
                <a:ext uri="{FF2B5EF4-FFF2-40B4-BE49-F238E27FC236}">
                  <a16:creationId xmlns:a16="http://schemas.microsoft.com/office/drawing/2014/main" id="{842490EC-5A42-4A83-9659-56656CF297ED}"/>
                </a:ext>
              </a:extLst>
            </p:cNvPr>
            <p:cNvSpPr/>
            <p:nvPr/>
          </p:nvSpPr>
          <p:spPr>
            <a:xfrm>
              <a:off x="7262091" y="1934509"/>
              <a:ext cx="4091709" cy="481918"/>
            </a:xfrm>
            <a:prstGeom prst="homePlate">
              <a:avLst>
                <a:gd name="adj" fmla="val 0"/>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ea typeface="Calibri" panose="020F0502020204030204" pitchFamily="34" charset="0"/>
                  <a:cs typeface="Dubai" panose="020B0503030403030204" pitchFamily="34" charset="-78"/>
                </a:rPr>
                <a:t>مرحلة النشأة</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spTree>
    <p:extLst>
      <p:ext uri="{BB962C8B-B14F-4D97-AF65-F5344CB8AC3E}">
        <p14:creationId xmlns:p14="http://schemas.microsoft.com/office/powerpoint/2010/main" val="285184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21EA0160-2BEF-4EA2-878C-B32A0ABFCFE0}"/>
              </a:ext>
            </a:extLst>
          </p:cNvPr>
          <p:cNvGrpSpPr/>
          <p:nvPr/>
        </p:nvGrpSpPr>
        <p:grpSpPr>
          <a:xfrm>
            <a:off x="1" y="1934509"/>
            <a:ext cx="12104252" cy="3041429"/>
            <a:chOff x="1" y="1934509"/>
            <a:chExt cx="12104252" cy="3041429"/>
          </a:xfrm>
        </p:grpSpPr>
        <p:pic>
          <p:nvPicPr>
            <p:cNvPr id="2050" name="Picture 2">
              <a:extLst>
                <a:ext uri="{FF2B5EF4-FFF2-40B4-BE49-F238E27FC236}">
                  <a16:creationId xmlns:a16="http://schemas.microsoft.com/office/drawing/2014/main" id="{F559AE63-92CA-4D17-BF0D-E565AAD3B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55"/>
            <a:stretch/>
          </p:blipFill>
          <p:spPr bwMode="auto">
            <a:xfrm>
              <a:off x="1" y="2173005"/>
              <a:ext cx="5931804" cy="280293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62F453D-7273-44E1-9D07-2D0B97194F06}"/>
                </a:ext>
              </a:extLst>
            </p:cNvPr>
            <p:cNvGrpSpPr/>
            <p:nvPr/>
          </p:nvGrpSpPr>
          <p:grpSpPr>
            <a:xfrm>
              <a:off x="5931804" y="1934509"/>
              <a:ext cx="6172449" cy="3041429"/>
              <a:chOff x="5931804" y="1934509"/>
              <a:chExt cx="6172449" cy="3041429"/>
            </a:xfrm>
          </p:grpSpPr>
          <p:sp>
            <p:nvSpPr>
              <p:cNvPr id="3" name="Rectangle 2">
                <a:extLst>
                  <a:ext uri="{FF2B5EF4-FFF2-40B4-BE49-F238E27FC236}">
                    <a16:creationId xmlns:a16="http://schemas.microsoft.com/office/drawing/2014/main" id="{CCCA190D-3BE8-4E21-85B1-EC9B01B4E674}"/>
                  </a:ext>
                </a:extLst>
              </p:cNvPr>
              <p:cNvSpPr/>
              <p:nvPr/>
            </p:nvSpPr>
            <p:spPr>
              <a:xfrm>
                <a:off x="5931804" y="2173006"/>
                <a:ext cx="6172449" cy="2802932"/>
              </a:xfrm>
              <a:prstGeom prst="rect">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1400" dirty="0" err="1">
                    <a:latin typeface="Dubai" panose="020B0503030403030204" pitchFamily="34" charset="-78"/>
                    <a:ea typeface="Cambria" panose="02040503050406030204" pitchFamily="18" charset="0"/>
                    <a:cs typeface="Dubai" panose="020B0503030403030204" pitchFamily="34" charset="-78"/>
                  </a:rPr>
                  <a:t>ﻳﻤﻜﻦ</a:t>
                </a:r>
                <a:r>
                  <a:rPr lang="ar-SA" sz="1400" dirty="0">
                    <a:latin typeface="Dubai" panose="020B0503030403030204" pitchFamily="34" charset="-78"/>
                    <a:ea typeface="Cambria" panose="02040503050406030204" pitchFamily="18" charset="0"/>
                    <a:cs typeface="Dubai" panose="020B0503030403030204" pitchFamily="34" charset="-78"/>
                  </a:rPr>
                  <a:t> </a:t>
                </a:r>
                <a:r>
                  <a:rPr lang="ar-SA" sz="1400" dirty="0" err="1">
                    <a:latin typeface="Dubai" panose="020B0503030403030204" pitchFamily="34" charset="-78"/>
                    <a:ea typeface="Cambria" panose="02040503050406030204" pitchFamily="18" charset="0"/>
                    <a:cs typeface="Dubai" panose="020B0503030403030204" pitchFamily="34" charset="-78"/>
                  </a:rPr>
                  <a:t>اﻋﺘﺒﺎر</a:t>
                </a:r>
                <a:r>
                  <a:rPr lang="ar-SA" sz="1400" dirty="0">
                    <a:latin typeface="Dubai" panose="020B0503030403030204" pitchFamily="34" charset="-78"/>
                    <a:ea typeface="Cambria" panose="02040503050406030204" pitchFamily="18" charset="0"/>
                    <a:cs typeface="Dubai" panose="020B0503030403030204" pitchFamily="34" charset="-78"/>
                  </a:rPr>
                  <a:t> </a:t>
                </a:r>
                <a:r>
                  <a:rPr lang="ar-SA" sz="1400" dirty="0" err="1">
                    <a:latin typeface="Dubai" panose="020B0503030403030204" pitchFamily="34" charset="-78"/>
                    <a:ea typeface="Cambria" panose="02040503050406030204" pitchFamily="18" charset="0"/>
                    <a:cs typeface="Dubai" panose="020B0503030403030204" pitchFamily="34" charset="-78"/>
                  </a:rPr>
                  <a:t>اﻟﺴﻨﻮات</a:t>
                </a:r>
                <a:r>
                  <a:rPr lang="ar-SA" sz="1400" dirty="0">
                    <a:latin typeface="Dubai" panose="020B0503030403030204" pitchFamily="34" charset="-78"/>
                    <a:ea typeface="Cambria" panose="02040503050406030204" pitchFamily="18" charset="0"/>
                    <a:cs typeface="Dubai" panose="020B0503030403030204" pitchFamily="34" charset="-78"/>
                  </a:rPr>
                  <a:t> </a:t>
                </a:r>
                <a:r>
                  <a:rPr lang="ar-SA" sz="1400" dirty="0" err="1">
                    <a:latin typeface="Dubai" panose="020B0503030403030204" pitchFamily="34" charset="-78"/>
                    <a:ea typeface="Cambria" panose="02040503050406030204" pitchFamily="18" charset="0"/>
                    <a:cs typeface="Dubai" panose="020B0503030403030204" pitchFamily="34" charset="-78"/>
                  </a:rPr>
                  <a:t>اﻷوﻟﻰ</a:t>
                </a:r>
                <a:r>
                  <a:rPr lang="ar-SA" sz="1400" dirty="0">
                    <a:latin typeface="Dubai" panose="020B0503030403030204" pitchFamily="34" charset="-78"/>
                    <a:ea typeface="Cambria" panose="02040503050406030204" pitchFamily="18" charset="0"/>
                    <a:cs typeface="Dubai" panose="020B0503030403030204" pitchFamily="34" charset="-78"/>
                  </a:rPr>
                  <a:t> </a:t>
                </a:r>
                <a:r>
                  <a:rPr lang="ar-SA" sz="1400" dirty="0" err="1">
                    <a:latin typeface="Dubai" panose="020B0503030403030204" pitchFamily="34" charset="-78"/>
                    <a:ea typeface="Cambria" panose="02040503050406030204" pitchFamily="18" charset="0"/>
                    <a:cs typeface="Dubai" panose="020B0503030403030204" pitchFamily="34" charset="-78"/>
                  </a:rPr>
                  <a:t>ﻟلواحة</a:t>
                </a:r>
                <a:r>
                  <a:rPr lang="ar-SA" sz="1400" dirty="0">
                    <a:latin typeface="Dubai" panose="020B0503030403030204" pitchFamily="34" charset="-78"/>
                    <a:ea typeface="Cambria" panose="02040503050406030204" pitchFamily="18" charset="0"/>
                    <a:cs typeface="Dubai" panose="020B0503030403030204" pitchFamily="34" charset="-78"/>
                  </a:rPr>
                  <a:t> العلمية والتكنولوجية </a:t>
                </a:r>
                <a:r>
                  <a:rPr lang="ar-SA" sz="1400" dirty="0" err="1">
                    <a:latin typeface="Dubai" panose="020B0503030403030204" pitchFamily="34" charset="-78"/>
                    <a:ea typeface="Cambria" panose="02040503050406030204" pitchFamily="18" charset="0"/>
                    <a:cs typeface="Dubai" panose="020B0503030403030204" pitchFamily="34" charset="-78"/>
                  </a:rPr>
                  <a:t>كوﻗﺖ</a:t>
                </a:r>
                <a:r>
                  <a:rPr lang="ar-SA" sz="1400" dirty="0">
                    <a:latin typeface="Dubai" panose="020B0503030403030204" pitchFamily="34" charset="-78"/>
                    <a:ea typeface="Cambria" panose="02040503050406030204" pitchFamily="18" charset="0"/>
                    <a:cs typeface="Dubai" panose="020B0503030403030204" pitchFamily="34" charset="-78"/>
                  </a:rPr>
                  <a:t> التشكل </a:t>
                </a:r>
                <a:r>
                  <a:rPr lang="ar-SA" sz="1400" dirty="0" err="1">
                    <a:latin typeface="Dubai" panose="020B0503030403030204" pitchFamily="34" charset="-78"/>
                    <a:ea typeface="Cambria" panose="02040503050406030204" pitchFamily="18" charset="0"/>
                    <a:cs typeface="Dubai" panose="020B0503030403030204" pitchFamily="34" charset="-78"/>
                  </a:rPr>
                  <a:t>ﻟﻠﺸﺮكة</a:t>
                </a:r>
                <a:r>
                  <a:rPr lang="ar-SA" sz="1400" dirty="0">
                    <a:latin typeface="Dubai" panose="020B0503030403030204" pitchFamily="34" charset="-78"/>
                    <a:ea typeface="Cambria" panose="02040503050406030204" pitchFamily="18" charset="0"/>
                    <a:cs typeface="Dubai" panose="020B0503030403030204" pitchFamily="34" charset="-78"/>
                  </a:rPr>
                  <a:t> </a:t>
                </a:r>
                <a:r>
                  <a:rPr lang="ar-SA" sz="1400" dirty="0" err="1">
                    <a:latin typeface="Dubai" panose="020B0503030403030204" pitchFamily="34" charset="-78"/>
                    <a:ea typeface="Cambria" panose="02040503050406030204" pitchFamily="18" charset="0"/>
                    <a:cs typeface="Dubai" panose="020B0503030403030204" pitchFamily="34" charset="-78"/>
                  </a:rPr>
                  <a:t>ﺣﺘﻰ</a:t>
                </a:r>
                <a:r>
                  <a:rPr lang="ar-SA" sz="1400" dirty="0">
                    <a:latin typeface="Dubai" panose="020B0503030403030204" pitchFamily="34" charset="-78"/>
                    <a:ea typeface="Cambria" panose="02040503050406030204" pitchFamily="18" charset="0"/>
                    <a:cs typeface="Dubai" panose="020B0503030403030204" pitchFamily="34" charset="-78"/>
                  </a:rPr>
                  <a:t> </a:t>
                </a:r>
                <a:r>
                  <a:rPr lang="ar-SA" sz="1400" dirty="0" err="1">
                    <a:latin typeface="Dubai" panose="020B0503030403030204" pitchFamily="34" charset="-78"/>
                    <a:ea typeface="Cambria" panose="02040503050406030204" pitchFamily="18" charset="0"/>
                    <a:cs typeface="Dubai" panose="020B0503030403030204" pitchFamily="34" charset="-78"/>
                  </a:rPr>
                  <a:t>ﺣﻮاﻟﻲ</a:t>
                </a:r>
                <a:r>
                  <a:rPr lang="ar-SA" sz="1400" dirty="0">
                    <a:latin typeface="Dubai" panose="020B0503030403030204" pitchFamily="34" charset="-78"/>
                    <a:ea typeface="Cambria" panose="02040503050406030204" pitchFamily="18" charset="0"/>
                    <a:cs typeface="Dubai" panose="020B0503030403030204" pitchFamily="34" charset="-78"/>
                  </a:rPr>
                  <a:t> 5 </a:t>
                </a:r>
                <a:r>
                  <a:rPr lang="ar-SA" sz="1400" dirty="0" err="1">
                    <a:latin typeface="Dubai" panose="020B0503030403030204" pitchFamily="34" charset="-78"/>
                    <a:ea typeface="Cambria" panose="02040503050406030204" pitchFamily="18" charset="0"/>
                    <a:cs typeface="Dubai" panose="020B0503030403030204" pitchFamily="34" charset="-78"/>
                  </a:rPr>
                  <a:t>ﺳﻨﻮات</a:t>
                </a:r>
                <a:r>
                  <a:rPr lang="ar-SA" sz="1400" dirty="0">
                    <a:latin typeface="Dubai" panose="020B0503030403030204" pitchFamily="34" charset="-78"/>
                    <a:ea typeface="Cambria" panose="02040503050406030204" pitchFamily="18" charset="0"/>
                    <a:cs typeface="Dubai" panose="020B0503030403030204" pitchFamily="34" charset="-78"/>
                  </a:rPr>
                  <a:t>. في هذه الفترة، يتم بناء القوة في السوق، وتطبيق الممارسات التشغيلية، وتطوير أنشطة الشبكات والخدمات المهنية. كما يتوقع من الواحة العلمية والتكنولوجية تطوير روابط وعلاقات عمل قوية مع المنظمات الأخرى، لا سيما مع  الجهة المعرفية (الجامعة)، وأن يُنظر إليها على أنها تجلب نقاط قوة جديدة إلى </a:t>
                </a:r>
                <a:r>
                  <a:rPr lang="ar-SA" sz="1400" dirty="0" err="1">
                    <a:latin typeface="Dubai" panose="020B0503030403030204" pitchFamily="34" charset="-78"/>
                    <a:ea typeface="Cambria" panose="02040503050406030204" pitchFamily="18" charset="0"/>
                    <a:cs typeface="Dubai" panose="020B0503030403030204" pitchFamily="34" charset="-78"/>
                  </a:rPr>
                  <a:t>اﻟﻧظﺎم</a:t>
                </a:r>
                <a:r>
                  <a:rPr lang="ar-SA" sz="1400" dirty="0">
                    <a:latin typeface="Dubai" panose="020B0503030403030204" pitchFamily="34" charset="-78"/>
                    <a:ea typeface="Cambria" panose="02040503050406030204" pitchFamily="18" charset="0"/>
                    <a:cs typeface="Dubai" panose="020B0503030403030204" pitchFamily="34" charset="-78"/>
                  </a:rPr>
                  <a:t> </a:t>
                </a:r>
                <a:r>
                  <a:rPr lang="ar-SA" sz="1400" dirty="0" err="1">
                    <a:latin typeface="Dubai" panose="020B0503030403030204" pitchFamily="34" charset="-78"/>
                    <a:ea typeface="Cambria" panose="02040503050406030204" pitchFamily="18" charset="0"/>
                    <a:cs typeface="Dubai" panose="020B0503030403030204" pitchFamily="34" charset="-78"/>
                  </a:rPr>
                  <a:t>اﻟﺑﯾﺋﻲ</a:t>
                </a:r>
                <a:r>
                  <a:rPr lang="ar-SA" sz="1400" dirty="0">
                    <a:latin typeface="Dubai" panose="020B0503030403030204" pitchFamily="34" charset="-78"/>
                    <a:ea typeface="Cambria" panose="02040503050406030204" pitchFamily="18" charset="0"/>
                    <a:cs typeface="Dubai" panose="020B0503030403030204" pitchFamily="34" charset="-78"/>
                  </a:rPr>
                  <a:t> </a:t>
                </a:r>
                <a:r>
                  <a:rPr lang="ar-SA" sz="1400" dirty="0" err="1">
                    <a:latin typeface="Dubai" panose="020B0503030403030204" pitchFamily="34" charset="-78"/>
                    <a:ea typeface="Cambria" panose="02040503050406030204" pitchFamily="18" charset="0"/>
                    <a:cs typeface="Dubai" panose="020B0503030403030204" pitchFamily="34" charset="-78"/>
                  </a:rPr>
                  <a:t>ﻟﻼﺑﺗﮐﺎر</a:t>
                </a:r>
                <a:r>
                  <a:rPr lang="ar-SA" sz="1400" dirty="0">
                    <a:latin typeface="Dubai" panose="020B0503030403030204" pitchFamily="34" charset="-78"/>
                    <a:ea typeface="Cambria" panose="02040503050406030204" pitchFamily="18" charset="0"/>
                    <a:cs typeface="Dubai" panose="020B0503030403030204" pitchFamily="34" charset="-78"/>
                  </a:rPr>
                  <a:t>.</a:t>
                </a:r>
              </a:p>
            </p:txBody>
          </p:sp>
          <p:sp>
            <p:nvSpPr>
              <p:cNvPr id="5" name="Arrow: Pentagon 4">
                <a:extLst>
                  <a:ext uri="{FF2B5EF4-FFF2-40B4-BE49-F238E27FC236}">
                    <a16:creationId xmlns:a16="http://schemas.microsoft.com/office/drawing/2014/main" id="{842490EC-5A42-4A83-9659-56656CF297ED}"/>
                  </a:ext>
                </a:extLst>
              </p:cNvPr>
              <p:cNvSpPr/>
              <p:nvPr/>
            </p:nvSpPr>
            <p:spPr>
              <a:xfrm>
                <a:off x="7262091" y="1934509"/>
                <a:ext cx="4091709" cy="481918"/>
              </a:xfrm>
              <a:prstGeom prst="homePlate">
                <a:avLst>
                  <a:gd name="adj" fmla="val 0"/>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latin typeface="Dubai" panose="020B0503030403030204" pitchFamily="34" charset="-78"/>
                    <a:ea typeface="Calibri" panose="020F0502020204030204" pitchFamily="34" charset="0"/>
                    <a:cs typeface="Dubai" panose="020B0503030403030204" pitchFamily="34" charset="-78"/>
                  </a:rPr>
                  <a:t> </a:t>
                </a:r>
                <a:r>
                  <a:rPr lang="ar-PS" b="1" dirty="0">
                    <a:latin typeface="Dubai" panose="020B0503030403030204" pitchFamily="34" charset="-78"/>
                    <a:ea typeface="Calibri" panose="020F0502020204030204" pitchFamily="34" charset="0"/>
                    <a:cs typeface="Dubai" panose="020B0503030403030204" pitchFamily="34" charset="-78"/>
                  </a:rPr>
                  <a:t>مرحلة النمو</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grpSp>
    </p:spTree>
    <p:extLst>
      <p:ext uri="{BB962C8B-B14F-4D97-AF65-F5344CB8AC3E}">
        <p14:creationId xmlns:p14="http://schemas.microsoft.com/office/powerpoint/2010/main" val="171021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21EA0160-2BEF-4EA2-878C-B32A0ABFCFE0}"/>
              </a:ext>
            </a:extLst>
          </p:cNvPr>
          <p:cNvGrpSpPr/>
          <p:nvPr/>
        </p:nvGrpSpPr>
        <p:grpSpPr>
          <a:xfrm>
            <a:off x="59452" y="1934509"/>
            <a:ext cx="12044801" cy="3041429"/>
            <a:chOff x="59452" y="1934509"/>
            <a:chExt cx="12044801" cy="3041429"/>
          </a:xfrm>
        </p:grpSpPr>
        <p:pic>
          <p:nvPicPr>
            <p:cNvPr id="2050" name="Picture 2">
              <a:extLst>
                <a:ext uri="{FF2B5EF4-FFF2-40B4-BE49-F238E27FC236}">
                  <a16:creationId xmlns:a16="http://schemas.microsoft.com/office/drawing/2014/main" id="{F559AE63-92CA-4D17-BF0D-E565AAD3BE9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bwMode="auto">
            <a:xfrm>
              <a:off x="59452" y="2173006"/>
              <a:ext cx="5872351" cy="280293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62F453D-7273-44E1-9D07-2D0B97194F06}"/>
                </a:ext>
              </a:extLst>
            </p:cNvPr>
            <p:cNvGrpSpPr/>
            <p:nvPr/>
          </p:nvGrpSpPr>
          <p:grpSpPr>
            <a:xfrm>
              <a:off x="5931804" y="1934509"/>
              <a:ext cx="6172449" cy="3041429"/>
              <a:chOff x="5931804" y="1934509"/>
              <a:chExt cx="6172449" cy="3041429"/>
            </a:xfrm>
          </p:grpSpPr>
          <p:sp>
            <p:nvSpPr>
              <p:cNvPr id="3" name="Rectangle 2">
                <a:extLst>
                  <a:ext uri="{FF2B5EF4-FFF2-40B4-BE49-F238E27FC236}">
                    <a16:creationId xmlns:a16="http://schemas.microsoft.com/office/drawing/2014/main" id="{CCCA190D-3BE8-4E21-85B1-EC9B01B4E674}"/>
                  </a:ext>
                </a:extLst>
              </p:cNvPr>
              <p:cNvSpPr/>
              <p:nvPr/>
            </p:nvSpPr>
            <p:spPr>
              <a:xfrm>
                <a:off x="5931804" y="2173006"/>
                <a:ext cx="6172449" cy="2802932"/>
              </a:xfrm>
              <a:prstGeom prst="rect">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1400" dirty="0">
                    <a:latin typeface="Dubai" panose="020B0503030403030204" pitchFamily="34" charset="-78"/>
                    <a:ea typeface="Times New Roman" panose="02020603050405020304" pitchFamily="18" charset="0"/>
                    <a:cs typeface="Dubai" panose="020B0503030403030204" pitchFamily="34" charset="-78"/>
                  </a:rPr>
                  <a:t>وتكون هذه المرحلة في عمر الواحة بين الخامسة والعاشرة التي تبدأ الواحة العلمية فيها بالنضوج. وفي هذه المرحلة تبدأ الواحة في تحقيق الأهداف التي يتوقعها المؤسسون. وفي هذه المرحلة يصبح الوقت مناسبًا للقطاع العام للبدء في التراجع في تعزيز الاستثمار. ويقل الاستثمار العام في العقارات والبنى الأساسية، إذ إن القطاع الخاص أصبح مستعدًّا للاستثمار وفق شروط لا تتناقض مع مهمة الواحة العلمية والتكنولوجية. </a:t>
                </a:r>
                <a:endParaRPr lang="en-SG" sz="1400" dirty="0">
                  <a:latin typeface="Dubai" panose="020B0503030403030204" pitchFamily="34" charset="-78"/>
                  <a:cs typeface="Dubai" panose="020B0503030403030204" pitchFamily="34" charset="-78"/>
                </a:endParaRPr>
              </a:p>
            </p:txBody>
          </p:sp>
          <p:sp>
            <p:nvSpPr>
              <p:cNvPr id="5" name="Arrow: Pentagon 4">
                <a:extLst>
                  <a:ext uri="{FF2B5EF4-FFF2-40B4-BE49-F238E27FC236}">
                    <a16:creationId xmlns:a16="http://schemas.microsoft.com/office/drawing/2014/main" id="{842490EC-5A42-4A83-9659-56656CF297ED}"/>
                  </a:ext>
                </a:extLst>
              </p:cNvPr>
              <p:cNvSpPr/>
              <p:nvPr/>
            </p:nvSpPr>
            <p:spPr>
              <a:xfrm>
                <a:off x="7262091" y="1934509"/>
                <a:ext cx="4091709" cy="481918"/>
              </a:xfrm>
              <a:prstGeom prst="homePlate">
                <a:avLst>
                  <a:gd name="adj" fmla="val 0"/>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PS" b="1" dirty="0">
                    <a:latin typeface="Dubai" panose="020B0503030403030204" pitchFamily="34" charset="-78"/>
                    <a:ea typeface="Calibri" panose="020F0502020204030204" pitchFamily="34" charset="0"/>
                    <a:cs typeface="Dubai" panose="020B0503030403030204" pitchFamily="34" charset="-78"/>
                  </a:rPr>
                  <a:t>مرحلة النضوج</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grpSp>
      <p:sp>
        <p:nvSpPr>
          <p:cNvPr id="4" name="Rectangle 3">
            <a:extLst>
              <a:ext uri="{FF2B5EF4-FFF2-40B4-BE49-F238E27FC236}">
                <a16:creationId xmlns:a16="http://schemas.microsoft.com/office/drawing/2014/main" id="{5381D699-5A0F-44B9-8A48-A7C3C21FFCFF}"/>
              </a:ext>
            </a:extLst>
          </p:cNvPr>
          <p:cNvSpPr/>
          <p:nvPr/>
        </p:nvSpPr>
        <p:spPr>
          <a:xfrm>
            <a:off x="1293091" y="5313398"/>
            <a:ext cx="6096000" cy="369332"/>
          </a:xfrm>
          <a:prstGeom prst="rect">
            <a:avLst/>
          </a:prstGeom>
        </p:spPr>
        <p:txBody>
          <a:bodyPr>
            <a:spAutoFit/>
          </a:bodyPr>
          <a:lstStyle/>
          <a:p>
            <a:pPr lvl="1" algn="just" rtl="1">
              <a:spcAft>
                <a:spcPts val="0"/>
              </a:spcAft>
            </a:pPr>
            <a:r>
              <a:rPr lang="ar-SA" dirty="0">
                <a:latin typeface="Calibri" panose="020F0502020204030204" pitchFamily="34" charset="0"/>
                <a:ea typeface="Times New Roman" panose="02020603050405020304" pitchFamily="18" charset="0"/>
              </a:rPr>
              <a:t>3- مرحلة النضوج </a:t>
            </a:r>
            <a:endParaRPr lang="en-SG"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884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D0FFAA52-DA42-4F1D-AC0A-800875709D6A}"/>
              </a:ext>
            </a:extLst>
          </p:cNvPr>
          <p:cNvSpPr/>
          <p:nvPr/>
        </p:nvSpPr>
        <p:spPr>
          <a:xfrm>
            <a:off x="4076858" y="1276893"/>
            <a:ext cx="4038285" cy="369332"/>
          </a:xfrm>
          <a:prstGeom prst="rect">
            <a:avLst/>
          </a:prstGeom>
        </p:spPr>
        <p:txBody>
          <a:bodyPr wrap="none">
            <a:spAutoFit/>
          </a:bodyPr>
          <a:lstStyle/>
          <a:p>
            <a:pPr lvl="0" algn="ctr" rtl="1">
              <a:spcAft>
                <a:spcPts val="0"/>
              </a:spcAft>
            </a:pPr>
            <a:r>
              <a:rPr lang="ar-SA" b="1" dirty="0">
                <a:latin typeface="Dubai" panose="020B0503030403030204" pitchFamily="34" charset="-78"/>
                <a:ea typeface="Times New Roman" panose="02020603050405020304" pitchFamily="18" charset="0"/>
                <a:cs typeface="Dubai" panose="020B0503030403030204" pitchFamily="34" charset="-78"/>
              </a:rPr>
              <a:t>فرص الجذب للاستثمار للقطاع العام والخاص</a:t>
            </a:r>
          </a:p>
        </p:txBody>
      </p:sp>
      <p:graphicFrame>
        <p:nvGraphicFramePr>
          <p:cNvPr id="8" name="Table 7">
            <a:extLst>
              <a:ext uri="{FF2B5EF4-FFF2-40B4-BE49-F238E27FC236}">
                <a16:creationId xmlns:a16="http://schemas.microsoft.com/office/drawing/2014/main" id="{BBE1906F-C4A7-4D02-8ACC-5DC837B2EE9A}"/>
              </a:ext>
            </a:extLst>
          </p:cNvPr>
          <p:cNvGraphicFramePr>
            <a:graphicFrameLocks noGrp="1"/>
          </p:cNvGraphicFramePr>
          <p:nvPr>
            <p:extLst>
              <p:ext uri="{D42A27DB-BD31-4B8C-83A1-F6EECF244321}">
                <p14:modId xmlns:p14="http://schemas.microsoft.com/office/powerpoint/2010/main" val="1495649198"/>
              </p:ext>
            </p:extLst>
          </p:nvPr>
        </p:nvGraphicFramePr>
        <p:xfrm>
          <a:off x="118423" y="1646225"/>
          <a:ext cx="11942618" cy="4625605"/>
        </p:xfrm>
        <a:graphic>
          <a:graphicData uri="http://schemas.openxmlformats.org/drawingml/2006/table">
            <a:tbl>
              <a:tblPr rtl="1" firstRow="1" firstCol="1">
                <a:tableStyleId>{5940675A-B579-460E-94D1-54222C63F5DA}</a:tableStyleId>
              </a:tblPr>
              <a:tblGrid>
                <a:gridCol w="2380756">
                  <a:extLst>
                    <a:ext uri="{9D8B030D-6E8A-4147-A177-3AD203B41FA5}">
                      <a16:colId xmlns:a16="http://schemas.microsoft.com/office/drawing/2014/main" val="4185114896"/>
                    </a:ext>
                  </a:extLst>
                </a:gridCol>
                <a:gridCol w="2384640">
                  <a:extLst>
                    <a:ext uri="{9D8B030D-6E8A-4147-A177-3AD203B41FA5}">
                      <a16:colId xmlns:a16="http://schemas.microsoft.com/office/drawing/2014/main" val="1599937362"/>
                    </a:ext>
                  </a:extLst>
                </a:gridCol>
                <a:gridCol w="2019565">
                  <a:extLst>
                    <a:ext uri="{9D8B030D-6E8A-4147-A177-3AD203B41FA5}">
                      <a16:colId xmlns:a16="http://schemas.microsoft.com/office/drawing/2014/main" val="1584654843"/>
                    </a:ext>
                  </a:extLst>
                </a:gridCol>
                <a:gridCol w="5157657">
                  <a:extLst>
                    <a:ext uri="{9D8B030D-6E8A-4147-A177-3AD203B41FA5}">
                      <a16:colId xmlns:a16="http://schemas.microsoft.com/office/drawing/2014/main" val="328132759"/>
                    </a:ext>
                  </a:extLst>
                </a:gridCol>
              </a:tblGrid>
              <a:tr h="390750">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المشروع</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الحالة التجارية</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b="1">
                          <a:solidFill>
                            <a:schemeClr val="bg1"/>
                          </a:solidFill>
                          <a:effectLst/>
                          <a:latin typeface="Dubai" panose="020B0503030403030204" pitchFamily="34" charset="-78"/>
                          <a:cs typeface="Dubai" panose="020B0503030403030204" pitchFamily="34" charset="-78"/>
                        </a:rPr>
                        <a:t>مدى تدخل القطاع العام</a:t>
                      </a:r>
                      <a:endParaRPr lang="en-SG" sz="1200" b="1">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en-US" sz="1200" b="1" dirty="0">
                          <a:solidFill>
                            <a:schemeClr val="bg1"/>
                          </a:solidFill>
                          <a:effectLst/>
                          <a:latin typeface="Dubai" panose="020B0503030403030204" pitchFamily="34" charset="-78"/>
                          <a:cs typeface="Dubai" panose="020B0503030403030204" pitchFamily="34" charset="-78"/>
                        </a:rPr>
                        <a:t> </a:t>
                      </a:r>
                      <a:r>
                        <a:rPr lang="ar-SA" sz="1200" b="1" dirty="0">
                          <a:solidFill>
                            <a:schemeClr val="bg1"/>
                          </a:solidFill>
                          <a:effectLst/>
                          <a:latin typeface="Dubai" panose="020B0503030403030204" pitchFamily="34" charset="-78"/>
                          <a:cs typeface="Dubai" panose="020B0503030403030204" pitchFamily="34" charset="-78"/>
                        </a:rPr>
                        <a:t>التعليقات</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extLst>
                  <a:ext uri="{0D108BD9-81ED-4DB2-BD59-A6C34878D82A}">
                    <a16:rowId xmlns:a16="http://schemas.microsoft.com/office/drawing/2014/main" val="1294954293"/>
                  </a:ext>
                </a:extLst>
              </a:tr>
              <a:tr h="586125">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الأرض</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dirty="0">
                          <a:effectLst/>
                          <a:latin typeface="Dubai" panose="020B0503030403030204" pitchFamily="34" charset="-78"/>
                          <a:cs typeface="Dubai" panose="020B0503030403030204" pitchFamily="34" charset="-78"/>
                        </a:rPr>
                        <a:t>غير تجاري</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1">
                        <a:spcAft>
                          <a:spcPts val="0"/>
                        </a:spcAft>
                      </a:pPr>
                      <a:r>
                        <a:rPr lang="en-US" sz="1200" dirty="0">
                          <a:effectLst/>
                          <a:latin typeface="Dubai" panose="020B0503030403030204" pitchFamily="34" charset="-78"/>
                          <a:cs typeface="Dubai" panose="020B0503030403030204" pitchFamily="34" charset="-78"/>
                        </a:rPr>
                        <a:t>75 – 100%</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dirty="0">
                          <a:effectLst/>
                          <a:latin typeface="Dubai" panose="020B0503030403030204" pitchFamily="34" charset="-78"/>
                          <a:cs typeface="Dubai" panose="020B0503030403030204" pitchFamily="34" charset="-78"/>
                        </a:rPr>
                        <a:t>العوائد متوفرة فقط على مقياس زمني من</a:t>
                      </a:r>
                      <a:r>
                        <a:rPr lang="en-US" sz="1200" dirty="0">
                          <a:effectLst/>
                          <a:latin typeface="Dubai" panose="020B0503030403030204" pitchFamily="34" charset="-78"/>
                          <a:cs typeface="Dubai" panose="020B0503030403030204" pitchFamily="34" charset="-78"/>
                        </a:rPr>
                        <a:t> 15 - 25 </a:t>
                      </a:r>
                      <a:r>
                        <a:rPr lang="ar-SA" sz="1200" dirty="0">
                          <a:effectLst/>
                          <a:latin typeface="Dubai" panose="020B0503030403030204" pitchFamily="34" charset="-78"/>
                          <a:cs typeface="Dubai" panose="020B0503030403030204" pitchFamily="34" charset="-78"/>
                        </a:rPr>
                        <a:t>سنة</a:t>
                      </a:r>
                      <a:r>
                        <a:rPr lang="en-US" sz="1200" dirty="0">
                          <a:effectLst/>
                          <a:latin typeface="Dubai" panose="020B0503030403030204" pitchFamily="34" charset="-78"/>
                          <a:cs typeface="Dubai" panose="020B0503030403030204" pitchFamily="34" charset="-78"/>
                        </a:rPr>
                        <a:t>. </a:t>
                      </a:r>
                      <a:r>
                        <a:rPr lang="ar-SA" sz="1200" dirty="0">
                          <a:effectLst/>
                          <a:latin typeface="Dubai" panose="020B0503030403030204" pitchFamily="34" charset="-78"/>
                          <a:cs typeface="Dubai" panose="020B0503030403030204" pitchFamily="34" charset="-78"/>
                        </a:rPr>
                        <a:t>يمكن في بعض الأحيان الحصول على إيجارات أرض أو سندات مساهمين ميسرة لمدة</a:t>
                      </a:r>
                      <a:r>
                        <a:rPr lang="en-US" sz="1200" dirty="0">
                          <a:effectLst/>
                          <a:latin typeface="Dubai" panose="020B0503030403030204" pitchFamily="34" charset="-78"/>
                          <a:cs typeface="Dubai" panose="020B0503030403030204" pitchFamily="34" charset="-78"/>
                        </a:rPr>
                        <a:t> 20 </a:t>
                      </a:r>
                      <a:r>
                        <a:rPr lang="ar-SA" sz="1200" dirty="0">
                          <a:effectLst/>
                          <a:latin typeface="Dubai" panose="020B0503030403030204" pitchFamily="34" charset="-78"/>
                          <a:cs typeface="Dubai" panose="020B0503030403030204" pitchFamily="34" charset="-78"/>
                        </a:rPr>
                        <a:t>إلى</a:t>
                      </a:r>
                      <a:r>
                        <a:rPr lang="en-US" sz="1200" dirty="0">
                          <a:effectLst/>
                          <a:latin typeface="Dubai" panose="020B0503030403030204" pitchFamily="34" charset="-78"/>
                          <a:cs typeface="Dubai" panose="020B0503030403030204" pitchFamily="34" charset="-78"/>
                        </a:rPr>
                        <a:t> 30 </a:t>
                      </a:r>
                      <a:r>
                        <a:rPr lang="ar-SA" sz="1200" dirty="0">
                          <a:effectLst/>
                          <a:latin typeface="Dubai" panose="020B0503030403030204" pitchFamily="34" charset="-78"/>
                          <a:cs typeface="Dubai" panose="020B0503030403030204" pitchFamily="34" charset="-78"/>
                        </a:rPr>
                        <a:t>عامًا.</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442826673"/>
                  </a:ext>
                </a:extLst>
              </a:tr>
              <a:tr h="401658">
                <a:tc>
                  <a:txBody>
                    <a:bodyPr/>
                    <a:lstStyle/>
                    <a:p>
                      <a:pPr marL="62230" algn="ctr" rtl="1">
                        <a:spcAft>
                          <a:spcPts val="0"/>
                        </a:spcAft>
                      </a:pPr>
                      <a:r>
                        <a:rPr lang="ar-SA" sz="1200" b="1">
                          <a:solidFill>
                            <a:schemeClr val="bg1"/>
                          </a:solidFill>
                          <a:effectLst/>
                          <a:latin typeface="Dubai" panose="020B0503030403030204" pitchFamily="34" charset="-78"/>
                          <a:cs typeface="Dubai" panose="020B0503030403030204" pitchFamily="34" charset="-78"/>
                        </a:rPr>
                        <a:t>تطوير الأرض وتهيئتها</a:t>
                      </a:r>
                      <a:endParaRPr lang="en-SG" sz="1200" b="1">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a:effectLst/>
                          <a:latin typeface="Dubai" panose="020B0503030403030204" pitchFamily="34" charset="-78"/>
                          <a:cs typeface="Dubai" panose="020B0503030403030204" pitchFamily="34" charset="-78"/>
                        </a:rPr>
                        <a:t>غير تجاري</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1">
                        <a:spcAft>
                          <a:spcPts val="0"/>
                        </a:spcAft>
                      </a:pPr>
                      <a:r>
                        <a:rPr lang="en-US" sz="1200">
                          <a:effectLst/>
                          <a:latin typeface="Dubai" panose="020B0503030403030204" pitchFamily="34" charset="-78"/>
                          <a:cs typeface="Dubai" panose="020B0503030403030204" pitchFamily="34" charset="-78"/>
                        </a:rPr>
                        <a:t>100%</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a:effectLst/>
                          <a:latin typeface="Dubai" panose="020B0503030403030204" pitchFamily="34" charset="-78"/>
                          <a:cs typeface="Dubai" panose="020B0503030403030204" pitchFamily="34" charset="-78"/>
                        </a:rPr>
                        <a:t>لا توجد حالات معروفة لمطوري الواحة العلمية، الذين يمكن أن يتحملوا هذه التكاليف عند ارتفاع مستوى التطوير</a:t>
                      </a:r>
                      <a:r>
                        <a:rPr lang="en-US" sz="1200">
                          <a:effectLst/>
                          <a:latin typeface="Dubai" panose="020B0503030403030204" pitchFamily="34" charset="-78"/>
                          <a:cs typeface="Dubai" panose="020B0503030403030204" pitchFamily="34" charset="-78"/>
                        </a:rPr>
                        <a:t>.</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3368537308"/>
                  </a:ext>
                </a:extLst>
              </a:tr>
              <a:tr h="401658">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أعمال الطرق الخارجة عن الموقع عند الضرورة</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a:effectLst/>
                          <a:latin typeface="Dubai" panose="020B0503030403030204" pitchFamily="34" charset="-78"/>
                          <a:cs typeface="Dubai" panose="020B0503030403030204" pitchFamily="34" charset="-78"/>
                        </a:rPr>
                        <a:t>غير تجاري</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1">
                        <a:spcAft>
                          <a:spcPts val="0"/>
                        </a:spcAft>
                      </a:pPr>
                      <a:r>
                        <a:rPr lang="en-US" sz="1200">
                          <a:effectLst/>
                          <a:latin typeface="Dubai" panose="020B0503030403030204" pitchFamily="34" charset="-78"/>
                          <a:cs typeface="Dubai" panose="020B0503030403030204" pitchFamily="34" charset="-78"/>
                        </a:rPr>
                        <a:t>100%</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dirty="0">
                          <a:effectLst/>
                          <a:latin typeface="Dubai" panose="020B0503030403030204" pitchFamily="34" charset="-78"/>
                          <a:cs typeface="Dubai" panose="020B0503030403030204" pitchFamily="34" charset="-78"/>
                        </a:rPr>
                        <a:t>يتم عمل أعمال الطرق الخارجة عن الموقع فقط من قبل القطاع العام.</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1342442006"/>
                  </a:ext>
                </a:extLst>
              </a:tr>
              <a:tr h="976874">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البنية التحتية للموقع</a:t>
                      </a:r>
                      <a:r>
                        <a:rPr lang="en-US" sz="1200" b="1" dirty="0">
                          <a:solidFill>
                            <a:schemeClr val="bg1"/>
                          </a:solidFill>
                          <a:effectLst/>
                          <a:latin typeface="Dubai" panose="020B0503030403030204" pitchFamily="34" charset="-78"/>
                          <a:cs typeface="Dubai" panose="020B0503030403030204" pitchFamily="34" charset="-78"/>
                        </a:rPr>
                        <a:t>:</a:t>
                      </a:r>
                      <a:endParaRPr lang="en-SG" sz="1200" b="1" dirty="0">
                        <a:solidFill>
                          <a:schemeClr val="bg1"/>
                        </a:solidFill>
                        <a:effectLst/>
                        <a:latin typeface="Dubai" panose="020B0503030403030204" pitchFamily="34" charset="-78"/>
                        <a:cs typeface="Dubai" panose="020B0503030403030204" pitchFamily="34" charset="-78"/>
                      </a:endParaRPr>
                    </a:p>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المرحلة الأولى</a:t>
                      </a:r>
                      <a:r>
                        <a:rPr lang="en-US" sz="1200" b="1" dirty="0">
                          <a:solidFill>
                            <a:schemeClr val="bg1"/>
                          </a:solidFill>
                          <a:effectLst/>
                          <a:latin typeface="Dubai" panose="020B0503030403030204" pitchFamily="34" charset="-78"/>
                          <a:cs typeface="Dubai" panose="020B0503030403030204" pitchFamily="34" charset="-78"/>
                        </a:rPr>
                        <a:t>: </a:t>
                      </a:r>
                      <a:r>
                        <a:rPr lang="ar-SA" sz="1200" b="1" dirty="0">
                          <a:solidFill>
                            <a:schemeClr val="bg1"/>
                          </a:solidFill>
                          <a:effectLst/>
                          <a:latin typeface="Dubai" panose="020B0503030403030204" pitchFamily="34" charset="-78"/>
                          <a:cs typeface="Dubai" panose="020B0503030403030204" pitchFamily="34" charset="-78"/>
                        </a:rPr>
                        <a:t>مرحلة المباني الأساسية</a:t>
                      </a:r>
                      <a:endParaRPr lang="en-SG" sz="1200" b="1" dirty="0">
                        <a:solidFill>
                          <a:schemeClr val="bg1"/>
                        </a:solidFill>
                        <a:effectLst/>
                        <a:latin typeface="Dubai" panose="020B0503030403030204" pitchFamily="34" charset="-78"/>
                        <a:cs typeface="Dubai" panose="020B0503030403030204" pitchFamily="34" charset="-78"/>
                      </a:endParaRPr>
                    </a:p>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المرحلة الثانية</a:t>
                      </a:r>
                      <a:r>
                        <a:rPr lang="en-US" sz="1200" b="1" dirty="0">
                          <a:solidFill>
                            <a:schemeClr val="bg1"/>
                          </a:solidFill>
                          <a:effectLst/>
                          <a:latin typeface="Dubai" panose="020B0503030403030204" pitchFamily="34" charset="-78"/>
                          <a:cs typeface="Dubai" panose="020B0503030403030204" pitchFamily="34" charset="-78"/>
                        </a:rPr>
                        <a:t>: </a:t>
                      </a:r>
                      <a:r>
                        <a:rPr lang="ar-SA" sz="1200" b="1" dirty="0">
                          <a:solidFill>
                            <a:schemeClr val="bg1"/>
                          </a:solidFill>
                          <a:effectLst/>
                          <a:latin typeface="Dubai" panose="020B0503030403030204" pitchFamily="34" charset="-78"/>
                          <a:cs typeface="Dubai" panose="020B0503030403030204" pitchFamily="34" charset="-78"/>
                        </a:rPr>
                        <a:t>ما بعد المباني الأساسية</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a:effectLst/>
                          <a:latin typeface="Dubai" panose="020B0503030403030204" pitchFamily="34" charset="-78"/>
                          <a:cs typeface="Dubai" panose="020B0503030403030204" pitchFamily="34" charset="-78"/>
                        </a:rPr>
                        <a:t>غير تجاري أو يعتمد علي خدمات التطوير.</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1">
                        <a:spcAft>
                          <a:spcPts val="0"/>
                        </a:spcAft>
                      </a:pPr>
                      <a:r>
                        <a:rPr lang="en-US" sz="1200">
                          <a:effectLst/>
                          <a:latin typeface="Dubai" panose="020B0503030403030204" pitchFamily="34" charset="-78"/>
                          <a:cs typeface="Dubai" panose="020B0503030403030204" pitchFamily="34" charset="-78"/>
                        </a:rPr>
                        <a:t> </a:t>
                      </a:r>
                      <a:endParaRPr lang="en-SG" sz="1200">
                        <a:effectLst/>
                        <a:latin typeface="Dubai" panose="020B0503030403030204" pitchFamily="34" charset="-78"/>
                        <a:cs typeface="Dubai" panose="020B0503030403030204" pitchFamily="34" charset="-78"/>
                      </a:endParaRPr>
                    </a:p>
                    <a:p>
                      <a:pPr marL="62230" algn="ctr" rtl="1">
                        <a:spcAft>
                          <a:spcPts val="0"/>
                        </a:spcAft>
                      </a:pPr>
                      <a:r>
                        <a:rPr lang="en-US" sz="1200">
                          <a:effectLst/>
                          <a:latin typeface="Dubai" panose="020B0503030403030204" pitchFamily="34" charset="-78"/>
                          <a:cs typeface="Dubai" panose="020B0503030403030204" pitchFamily="34" charset="-78"/>
                        </a:rPr>
                        <a:t>90 – 100%</a:t>
                      </a:r>
                      <a:endParaRPr lang="en-SG" sz="1200">
                        <a:effectLst/>
                        <a:latin typeface="Dubai" panose="020B0503030403030204" pitchFamily="34" charset="-78"/>
                        <a:cs typeface="Dubai" panose="020B0503030403030204" pitchFamily="34" charset="-78"/>
                      </a:endParaRPr>
                    </a:p>
                    <a:p>
                      <a:pPr marL="62230" algn="ctr" rtl="1">
                        <a:spcAft>
                          <a:spcPts val="0"/>
                        </a:spcAft>
                      </a:pPr>
                      <a:r>
                        <a:rPr lang="en-US" sz="1200">
                          <a:effectLst/>
                          <a:latin typeface="Dubai" panose="020B0503030403030204" pitchFamily="34" charset="-78"/>
                          <a:cs typeface="Dubai" panose="020B0503030403030204" pitchFamily="34" charset="-78"/>
                        </a:rPr>
                        <a:t>0 – 100%</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dirty="0">
                          <a:effectLst/>
                          <a:latin typeface="Dubai" panose="020B0503030403030204" pitchFamily="34" charset="-78"/>
                          <a:cs typeface="Dubai" panose="020B0503030403030204" pitchFamily="34" charset="-78"/>
                        </a:rPr>
                        <a:t>عوائد متاحة فقط بعد</a:t>
                      </a:r>
                      <a:r>
                        <a:rPr lang="en-US" sz="1200" dirty="0">
                          <a:effectLst/>
                          <a:latin typeface="Dubai" panose="020B0503030403030204" pitchFamily="34" charset="-78"/>
                          <a:cs typeface="Dubai" panose="020B0503030403030204" pitchFamily="34" charset="-78"/>
                        </a:rPr>
                        <a:t> 10 </a:t>
                      </a:r>
                      <a:r>
                        <a:rPr lang="ar-SA" sz="1200" dirty="0">
                          <a:effectLst/>
                          <a:latin typeface="Dubai" panose="020B0503030403030204" pitchFamily="34" charset="-78"/>
                          <a:cs typeface="Dubai" panose="020B0503030403030204" pitchFamily="34" charset="-78"/>
                        </a:rPr>
                        <a:t>سنوات.</a:t>
                      </a:r>
                      <a:endParaRPr lang="en-SG" sz="1200" dirty="0">
                        <a:effectLst/>
                        <a:latin typeface="Dubai" panose="020B0503030403030204" pitchFamily="34" charset="-78"/>
                        <a:cs typeface="Dubai" panose="020B0503030403030204" pitchFamily="34" charset="-78"/>
                      </a:endParaRPr>
                    </a:p>
                    <a:p>
                      <a:pPr marL="62230" algn="r" rtl="1">
                        <a:spcAft>
                          <a:spcPts val="0"/>
                        </a:spcAft>
                      </a:pPr>
                      <a:r>
                        <a:rPr lang="ar-SA" sz="1200" dirty="0">
                          <a:effectLst/>
                          <a:latin typeface="Dubai" panose="020B0503030403030204" pitchFamily="34" charset="-78"/>
                          <a:cs typeface="Dubai" panose="020B0503030403030204" pitchFamily="34" charset="-78"/>
                        </a:rPr>
                        <a:t>عوائد مرتبطة بالعوائد على أنواع الممتلكات، التي تم تطويرها خارج البنية التحتية.</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2808047784"/>
                  </a:ext>
                </a:extLst>
              </a:tr>
              <a:tr h="401658">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مبنى الحاضنة </a:t>
                      </a:r>
                      <a:r>
                        <a:rPr lang="en-US" sz="1200" b="1" dirty="0">
                          <a:solidFill>
                            <a:schemeClr val="bg1"/>
                          </a:solidFill>
                          <a:effectLst/>
                          <a:latin typeface="Dubai" panose="020B0503030403030204" pitchFamily="34" charset="-78"/>
                          <a:cs typeface="Dubai" panose="020B0503030403030204" pitchFamily="34" charset="-78"/>
                        </a:rPr>
                        <a:t>/ </a:t>
                      </a:r>
                      <a:r>
                        <a:rPr lang="ar-SA" sz="1200" b="1" dirty="0">
                          <a:solidFill>
                            <a:schemeClr val="bg1"/>
                          </a:solidFill>
                          <a:effectLst/>
                          <a:latin typeface="Dubai" panose="020B0503030403030204" pitchFamily="34" charset="-78"/>
                          <a:cs typeface="Dubai" panose="020B0503030403030204" pitchFamily="34" charset="-78"/>
                        </a:rPr>
                        <a:t>مركز الأعمال</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a:effectLst/>
                          <a:latin typeface="Dubai" panose="020B0503030403030204" pitchFamily="34" charset="-78"/>
                          <a:cs typeface="Dubai" panose="020B0503030403030204" pitchFamily="34" charset="-78"/>
                        </a:rPr>
                        <a:t>تجاري ثانوي</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1">
                        <a:spcAft>
                          <a:spcPts val="0"/>
                        </a:spcAft>
                      </a:pPr>
                      <a:r>
                        <a:rPr lang="en-US" sz="1200">
                          <a:effectLst/>
                          <a:latin typeface="Dubai" panose="020B0503030403030204" pitchFamily="34" charset="-78"/>
                          <a:cs typeface="Dubai" panose="020B0503030403030204" pitchFamily="34" charset="-78"/>
                        </a:rPr>
                        <a:t>40 – 70%</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dirty="0">
                          <a:effectLst/>
                          <a:latin typeface="Dubai" panose="020B0503030403030204" pitchFamily="34" charset="-78"/>
                          <a:cs typeface="Dubai" panose="020B0503030403030204" pitchFamily="34" charset="-78"/>
                        </a:rPr>
                        <a:t>غير تجاري حيث يتم استخدام إيرادات الإيجار لدعم تطوير العميل</a:t>
                      </a:r>
                      <a:r>
                        <a:rPr lang="en-US" sz="1200" dirty="0">
                          <a:effectLst/>
                          <a:latin typeface="Dubai" panose="020B0503030403030204" pitchFamily="34" charset="-78"/>
                          <a:cs typeface="Dubai" panose="020B0503030403030204" pitchFamily="34" charset="-78"/>
                        </a:rPr>
                        <a:t>.</a:t>
                      </a:r>
                      <a:endParaRPr lang="en-SG" sz="1200" dirty="0">
                        <a:effectLst/>
                        <a:latin typeface="Dubai" panose="020B0503030403030204" pitchFamily="34" charset="-78"/>
                        <a:cs typeface="Dubai" panose="020B0503030403030204" pitchFamily="34" charset="-78"/>
                      </a:endParaRPr>
                    </a:p>
                    <a:p>
                      <a:pPr marL="62230" algn="r" rtl="1">
                        <a:spcAft>
                          <a:spcPts val="0"/>
                        </a:spcAft>
                      </a:pPr>
                      <a:r>
                        <a:rPr lang="ar-SA" sz="1200" dirty="0">
                          <a:effectLst/>
                          <a:latin typeface="Dubai" panose="020B0503030403030204" pitchFamily="34" charset="-78"/>
                          <a:cs typeface="Dubai" panose="020B0503030403030204" pitchFamily="34" charset="-78"/>
                        </a:rPr>
                        <a:t>عوائد تقييم حوالي</a:t>
                      </a:r>
                      <a:r>
                        <a:rPr lang="en-US" sz="1200" dirty="0">
                          <a:effectLst/>
                          <a:latin typeface="Dubai" panose="020B0503030403030204" pitchFamily="34" charset="-78"/>
                          <a:cs typeface="Dubai" panose="020B0503030403030204" pitchFamily="34" charset="-78"/>
                        </a:rPr>
                        <a:t> 10 </a:t>
                      </a:r>
                      <a:r>
                        <a:rPr lang="ar-SA" sz="1200" dirty="0">
                          <a:effectLst/>
                          <a:latin typeface="Dubai" panose="020B0503030403030204" pitchFamily="34" charset="-78"/>
                          <a:cs typeface="Dubai" panose="020B0503030403030204" pitchFamily="34" charset="-78"/>
                        </a:rPr>
                        <a:t>٪ على خلاف ذلك.</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1925101837"/>
                  </a:ext>
                </a:extLst>
              </a:tr>
              <a:tr h="586125">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معهد الجامعة</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a:effectLst/>
                          <a:latin typeface="Dubai" panose="020B0503030403030204" pitchFamily="34" charset="-78"/>
                          <a:cs typeface="Dubai" panose="020B0503030403030204" pitchFamily="34" charset="-78"/>
                        </a:rPr>
                        <a:t>غالبا ما تكون الجامعة مبنية ومملوكة، ولكن قد تضع عقارات تجارية مستأجرة.</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1">
                        <a:spcAft>
                          <a:spcPts val="0"/>
                        </a:spcAft>
                      </a:pPr>
                      <a:r>
                        <a:rPr lang="en-US" sz="1200">
                          <a:effectLst/>
                          <a:latin typeface="Dubai" panose="020B0503030403030204" pitchFamily="34" charset="-78"/>
                          <a:cs typeface="Dubai" panose="020B0503030403030204" pitchFamily="34" charset="-78"/>
                        </a:rPr>
                        <a:t>0 - 100%</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dirty="0">
                          <a:effectLst/>
                          <a:latin typeface="Dubai" panose="020B0503030403030204" pitchFamily="34" charset="-78"/>
                          <a:cs typeface="Dubai" panose="020B0503030403030204" pitchFamily="34" charset="-78"/>
                        </a:rPr>
                        <a:t>مجموعة التمويل عادةً ما تضعها جامعة من مجموعة واسعة من مصادر المنح بما في ذلك تبرعات الأعمال.</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2923488507"/>
                  </a:ext>
                </a:extLst>
              </a:tr>
              <a:tr h="289178">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مركز التدريب</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a:effectLst/>
                          <a:latin typeface="Dubai" panose="020B0503030403030204" pitchFamily="34" charset="-78"/>
                          <a:cs typeface="Dubai" panose="020B0503030403030204" pitchFamily="34" charset="-78"/>
                        </a:rPr>
                        <a:t>تجاري أحيانًا</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0">
                        <a:spcAft>
                          <a:spcPts val="0"/>
                        </a:spcAft>
                      </a:pPr>
                      <a:r>
                        <a:rPr lang="en-US" sz="1200">
                          <a:effectLst/>
                          <a:latin typeface="Dubai" panose="020B0503030403030204" pitchFamily="34" charset="-78"/>
                          <a:cs typeface="Dubai" panose="020B0503030403030204" pitchFamily="34" charset="-78"/>
                        </a:rPr>
                        <a:t>0%</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dirty="0">
                          <a:effectLst/>
                          <a:latin typeface="Dubai" panose="020B0503030403030204" pitchFamily="34" charset="-78"/>
                          <a:cs typeface="Dubai" panose="020B0503030403030204" pitchFamily="34" charset="-78"/>
                        </a:rPr>
                        <a:t>حيثما يكون الطلب جيدًا، يمكن أن يعود عائد الدخل إلى مالك الجامعة</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838109189"/>
                  </a:ext>
                </a:extLst>
              </a:tr>
              <a:tr h="390750">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مباني التوسعة</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a:effectLst/>
                          <a:latin typeface="Dubai" panose="020B0503030403030204" pitchFamily="34" charset="-78"/>
                          <a:cs typeface="Dubai" panose="020B0503030403030204" pitchFamily="34" charset="-78"/>
                        </a:rPr>
                        <a:t>تجاري ثانوي هامشي.</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1">
                        <a:spcAft>
                          <a:spcPts val="0"/>
                        </a:spcAft>
                      </a:pPr>
                      <a:r>
                        <a:rPr lang="en-US" sz="1200">
                          <a:effectLst/>
                          <a:latin typeface="Dubai" panose="020B0503030403030204" pitchFamily="34" charset="-78"/>
                          <a:cs typeface="Dubai" panose="020B0503030403030204" pitchFamily="34" charset="-78"/>
                        </a:rPr>
                        <a:t>15 – 40%</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dirty="0">
                          <a:effectLst/>
                          <a:latin typeface="Dubai" panose="020B0503030403030204" pitchFamily="34" charset="-78"/>
                          <a:cs typeface="Dubai" panose="020B0503030403030204" pitchFamily="34" charset="-78"/>
                        </a:rPr>
                        <a:t>عندما يكون الطلب جيدًا، تكون هذه المباني مجالًا مناسب للعائدات على الواحة</a:t>
                      </a:r>
                      <a:r>
                        <a:rPr lang="en-US" sz="1200" dirty="0">
                          <a:effectLst/>
                          <a:latin typeface="Dubai" panose="020B0503030403030204" pitchFamily="34" charset="-78"/>
                          <a:cs typeface="Dubai" panose="020B0503030403030204" pitchFamily="34" charset="-78"/>
                        </a:rPr>
                        <a:t>.</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566482469"/>
                  </a:ext>
                </a:extLst>
              </a:tr>
              <a:tr h="200829">
                <a:tc>
                  <a:txBody>
                    <a:bodyPr/>
                    <a:lstStyle/>
                    <a:p>
                      <a:pPr marL="62230" algn="ctr" rtl="1">
                        <a:spcAft>
                          <a:spcPts val="0"/>
                        </a:spcAft>
                      </a:pPr>
                      <a:r>
                        <a:rPr lang="ar-SA" sz="1200" b="1" dirty="0">
                          <a:solidFill>
                            <a:schemeClr val="bg1"/>
                          </a:solidFill>
                          <a:effectLst/>
                          <a:latin typeface="Dubai" panose="020B0503030403030204" pitchFamily="34" charset="-78"/>
                          <a:cs typeface="Dubai" panose="020B0503030403030204" pitchFamily="34" charset="-78"/>
                        </a:rPr>
                        <a:t>مبنى المالك المستأجر</a:t>
                      </a:r>
                      <a:endParaRPr lang="en-SG" sz="1200" b="1" dirty="0">
                        <a:solidFill>
                          <a:schemeClr val="bg1"/>
                        </a:solidFill>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435A"/>
                    </a:solidFill>
                  </a:tcPr>
                </a:tc>
                <a:tc>
                  <a:txBody>
                    <a:bodyPr/>
                    <a:lstStyle/>
                    <a:p>
                      <a:pPr marL="62230" algn="ctr" rtl="1">
                        <a:spcAft>
                          <a:spcPts val="0"/>
                        </a:spcAft>
                      </a:pPr>
                      <a:r>
                        <a:rPr lang="ar-SA" sz="1200">
                          <a:effectLst/>
                          <a:latin typeface="Dubai" panose="020B0503030403030204" pitchFamily="34" charset="-78"/>
                          <a:cs typeface="Dubai" panose="020B0503030403030204" pitchFamily="34" charset="-78"/>
                        </a:rPr>
                        <a:t>تجاري</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ctr" rtl="0">
                        <a:spcAft>
                          <a:spcPts val="0"/>
                        </a:spcAft>
                      </a:pPr>
                      <a:r>
                        <a:rPr lang="en-US" sz="1200">
                          <a:effectLst/>
                          <a:latin typeface="Dubai" panose="020B0503030403030204" pitchFamily="34" charset="-78"/>
                          <a:cs typeface="Dubai" panose="020B0503030403030204" pitchFamily="34" charset="-78"/>
                        </a:rPr>
                        <a:t>0%</a:t>
                      </a:r>
                      <a:endParaRPr lang="en-SG" sz="120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tc>
                  <a:txBody>
                    <a:bodyPr/>
                    <a:lstStyle/>
                    <a:p>
                      <a:pPr marL="62230" algn="r" rtl="1">
                        <a:spcAft>
                          <a:spcPts val="0"/>
                        </a:spcAft>
                      </a:pPr>
                      <a:r>
                        <a:rPr lang="ar-SA" sz="1200" dirty="0">
                          <a:effectLst/>
                          <a:latin typeface="Dubai" panose="020B0503030403030204" pitchFamily="34" charset="-78"/>
                          <a:cs typeface="Dubai" panose="020B0503030403030204" pitchFamily="34" charset="-78"/>
                        </a:rPr>
                        <a:t>فرصة استثمارية مربحة.</a:t>
                      </a:r>
                      <a:endParaRPr lang="en-SG" sz="1200" dirty="0">
                        <a:effectLst/>
                        <a:latin typeface="Dubai" panose="020B0503030403030204" pitchFamily="34" charset="-78"/>
                        <a:ea typeface="Calibri" panose="020F0502020204030204" pitchFamily="34" charset="0"/>
                        <a:cs typeface="Dubai" panose="020B0503030403030204" pitchFamily="34" charset="-78"/>
                      </a:endParaRPr>
                    </a:p>
                  </a:txBody>
                  <a:tcPr marL="38126" marR="38126" marT="0" marB="0" anchor="ctr">
                    <a:lnL w="12700" cap="flat" cmpd="sng" algn="ctr">
                      <a:solidFill>
                        <a:schemeClr val="bg1">
                          <a:lumMod val="50000"/>
                        </a:schemeClr>
                      </a:solidFill>
                      <a:prstDash val="sysDash"/>
                      <a:round/>
                      <a:headEnd type="none" w="med" len="med"/>
                      <a:tailEnd type="none" w="med" len="med"/>
                    </a:lnL>
                    <a:lnR w="12700" cap="flat" cmpd="sng" algn="ctr">
                      <a:solidFill>
                        <a:schemeClr val="bg1">
                          <a:lumMod val="50000"/>
                        </a:schemeClr>
                      </a:solidFill>
                      <a:prstDash val="sysDash"/>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tcPr>
                </a:tc>
                <a:extLst>
                  <a:ext uri="{0D108BD9-81ED-4DB2-BD59-A6C34878D82A}">
                    <a16:rowId xmlns:a16="http://schemas.microsoft.com/office/drawing/2014/main" val="1277823815"/>
                  </a:ext>
                </a:extLst>
              </a:tr>
            </a:tbl>
          </a:graphicData>
        </a:graphic>
      </p:graphicFrame>
    </p:spTree>
    <p:extLst>
      <p:ext uri="{BB962C8B-B14F-4D97-AF65-F5344CB8AC3E}">
        <p14:creationId xmlns:p14="http://schemas.microsoft.com/office/powerpoint/2010/main" val="206979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21EA0160-2BEF-4EA2-878C-B32A0ABFCFE0}"/>
              </a:ext>
            </a:extLst>
          </p:cNvPr>
          <p:cNvGrpSpPr/>
          <p:nvPr/>
        </p:nvGrpSpPr>
        <p:grpSpPr>
          <a:xfrm>
            <a:off x="0" y="1934509"/>
            <a:ext cx="12104253" cy="3041429"/>
            <a:chOff x="0" y="1934509"/>
            <a:chExt cx="12104253" cy="3041429"/>
          </a:xfrm>
        </p:grpSpPr>
        <p:pic>
          <p:nvPicPr>
            <p:cNvPr id="2050" name="Picture 2">
              <a:extLst>
                <a:ext uri="{FF2B5EF4-FFF2-40B4-BE49-F238E27FC236}">
                  <a16:creationId xmlns:a16="http://schemas.microsoft.com/office/drawing/2014/main" id="{F559AE63-92CA-4D17-BF0D-E565AAD3BE9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6801"/>
            <a:stretch/>
          </p:blipFill>
          <p:spPr bwMode="auto">
            <a:xfrm>
              <a:off x="0" y="2173005"/>
              <a:ext cx="5931804" cy="280293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62F453D-7273-44E1-9D07-2D0B97194F06}"/>
                </a:ext>
              </a:extLst>
            </p:cNvPr>
            <p:cNvGrpSpPr/>
            <p:nvPr/>
          </p:nvGrpSpPr>
          <p:grpSpPr>
            <a:xfrm>
              <a:off x="5931804" y="1934509"/>
              <a:ext cx="6172449" cy="3041429"/>
              <a:chOff x="5931804" y="1934509"/>
              <a:chExt cx="6172449" cy="3041429"/>
            </a:xfrm>
          </p:grpSpPr>
          <p:sp>
            <p:nvSpPr>
              <p:cNvPr id="3" name="Rectangle 2">
                <a:extLst>
                  <a:ext uri="{FF2B5EF4-FFF2-40B4-BE49-F238E27FC236}">
                    <a16:creationId xmlns:a16="http://schemas.microsoft.com/office/drawing/2014/main" id="{CCCA190D-3BE8-4E21-85B1-EC9B01B4E674}"/>
                  </a:ext>
                </a:extLst>
              </p:cNvPr>
              <p:cNvSpPr/>
              <p:nvPr/>
            </p:nvSpPr>
            <p:spPr>
              <a:xfrm>
                <a:off x="5931804" y="2173006"/>
                <a:ext cx="6172449" cy="2802932"/>
              </a:xfrm>
              <a:prstGeom prst="rect">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1400" dirty="0">
                    <a:latin typeface="Dubai" panose="020B0503030403030204" pitchFamily="34" charset="-78"/>
                    <a:ea typeface="Times New Roman" panose="02020603050405020304" pitchFamily="18" charset="0"/>
                    <a:cs typeface="Dubai" panose="020B0503030403030204" pitchFamily="34" charset="-78"/>
                  </a:rPr>
                  <a:t>إن الاستثمار في الواحات العلمية والتكنولوجية هو جزء من إستراتيجية طويلة الأجل لرفع قدرة وقوة النظام البيئي للابتكار في المنطقة، ولذلك فسيتطلب الأمر المزيد من الوقت، حتى تصل هذه الواحات إلى مرحلة يتوقع فيها مقارنة حجمها وطبيعة مخرجاتها وحجمها مع الواحات الأخرى، التي نمت في مناطق (قائدة للابتكار). </a:t>
                </a:r>
              </a:p>
            </p:txBody>
          </p:sp>
          <p:sp>
            <p:nvSpPr>
              <p:cNvPr id="5" name="Arrow: Pentagon 4">
                <a:extLst>
                  <a:ext uri="{FF2B5EF4-FFF2-40B4-BE49-F238E27FC236}">
                    <a16:creationId xmlns:a16="http://schemas.microsoft.com/office/drawing/2014/main" id="{842490EC-5A42-4A83-9659-56656CF297ED}"/>
                  </a:ext>
                </a:extLst>
              </p:cNvPr>
              <p:cNvSpPr/>
              <p:nvPr/>
            </p:nvSpPr>
            <p:spPr>
              <a:xfrm>
                <a:off x="7262091" y="1934509"/>
                <a:ext cx="4091709" cy="481918"/>
              </a:xfrm>
              <a:prstGeom prst="homePlate">
                <a:avLst>
                  <a:gd name="adj" fmla="val 0"/>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Dubai" panose="020B0503030403030204" pitchFamily="34" charset="-78"/>
                    <a:ea typeface="Calibri" panose="020F0502020204030204" pitchFamily="34" charset="0"/>
                    <a:cs typeface="Dubai" panose="020B0503030403030204" pitchFamily="34" charset="-78"/>
                  </a:rPr>
                  <a:t>مرحلة الاضمحلال والإغلاق </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grpSp>
    </p:spTree>
    <p:extLst>
      <p:ext uri="{BB962C8B-B14F-4D97-AF65-F5344CB8AC3E}">
        <p14:creationId xmlns:p14="http://schemas.microsoft.com/office/powerpoint/2010/main" val="236011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rPr>
              <a:t>الأجندة</a:t>
            </a:r>
            <a:endParaRPr kumimoji="0" lang="en-US"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P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الشركاء الرئيسون لتأسيس الواحة</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الفصل </a:t>
            </a:r>
            <a:r>
              <a:rPr lang="ar-PS" sz="2400" b="1" dirty="0">
                <a:solidFill>
                  <a:prstClr val="white"/>
                </a:solidFill>
                <a:latin typeface="Dubai" panose="020B0503030403030204" pitchFamily="34" charset="-78"/>
                <a:ea typeface="GE SS Two Bold" panose="020A0503020102020204" pitchFamily="18" charset="-78"/>
                <a:cs typeface="Dubai" panose="020B0503030403030204" pitchFamily="34" charset="-78"/>
              </a:rPr>
              <a:t>الثامن </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6" name="Group 5">
            <a:extLst>
              <a:ext uri="{FF2B5EF4-FFF2-40B4-BE49-F238E27FC236}">
                <a16:creationId xmlns:a16="http://schemas.microsoft.com/office/drawing/2014/main" id="{D21E7195-D38C-43FE-BEF2-158A789D4D5C}"/>
              </a:ext>
            </a:extLst>
          </p:cNvPr>
          <p:cNvGrpSpPr/>
          <p:nvPr/>
        </p:nvGrpSpPr>
        <p:grpSpPr>
          <a:xfrm flipH="1">
            <a:off x="1112750" y="1735037"/>
            <a:ext cx="6108211" cy="969105"/>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الشركاء الرئيسون لإنشاء الواحة</a:t>
              </a: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1112750" y="2896740"/>
            <a:ext cx="6108211" cy="969105"/>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التحديات والفرص أمام الواحات العلمية</a:t>
              </a: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02</a:t>
              </a:r>
            </a:p>
          </p:txBody>
        </p:sp>
      </p:grpSp>
      <p:grpSp>
        <p:nvGrpSpPr>
          <p:cNvPr id="33" name="Group 32">
            <a:extLst>
              <a:ext uri="{FF2B5EF4-FFF2-40B4-BE49-F238E27FC236}">
                <a16:creationId xmlns:a16="http://schemas.microsoft.com/office/drawing/2014/main" id="{C77F422D-4884-4176-9B1C-7D3C2110C6A9}"/>
              </a:ext>
            </a:extLst>
          </p:cNvPr>
          <p:cNvGrpSpPr/>
          <p:nvPr/>
        </p:nvGrpSpPr>
        <p:grpSpPr>
          <a:xfrm flipH="1">
            <a:off x="1112750" y="4058443"/>
            <a:ext cx="6108211" cy="969105"/>
            <a:chOff x="4552520" y="638865"/>
            <a:chExt cx="7181151" cy="2257210"/>
          </a:xfrm>
        </p:grpSpPr>
        <p:sp>
          <p:nvSpPr>
            <p:cNvPr id="34" name="Rectangle 33">
              <a:extLst>
                <a:ext uri="{FF2B5EF4-FFF2-40B4-BE49-F238E27FC236}">
                  <a16:creationId xmlns:a16="http://schemas.microsoft.com/office/drawing/2014/main" id="{673100D1-E104-4BBB-A36B-C8C6DF54E6F1}"/>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الاستثمار في واحات العلوم</a:t>
              </a:r>
            </a:p>
          </p:txBody>
        </p:sp>
        <p:sp>
          <p:nvSpPr>
            <p:cNvPr id="35" name="Rectangle 34">
              <a:extLst>
                <a:ext uri="{FF2B5EF4-FFF2-40B4-BE49-F238E27FC236}">
                  <a16:creationId xmlns:a16="http://schemas.microsoft.com/office/drawing/2014/main" id="{6CA63C6C-E945-44F5-BB6E-525DF811C446}"/>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03</a:t>
              </a:r>
              <a:endPar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endParaRPr>
            </a:p>
          </p:txBody>
        </p:sp>
      </p:grpSp>
    </p:spTree>
    <p:extLst>
      <p:ext uri="{BB962C8B-B14F-4D97-AF65-F5344CB8AC3E}">
        <p14:creationId xmlns:p14="http://schemas.microsoft.com/office/powerpoint/2010/main" val="13941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الاستثمار في واحات العلوم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363E2F0-75BC-45B7-8E85-49F0600E3A0A}"/>
              </a:ext>
            </a:extLst>
          </p:cNvPr>
          <p:cNvSpPr/>
          <p:nvPr/>
        </p:nvSpPr>
        <p:spPr>
          <a:xfrm>
            <a:off x="2632552" y="1276893"/>
            <a:ext cx="6926897" cy="369332"/>
          </a:xfrm>
          <a:prstGeom prst="rect">
            <a:avLst/>
          </a:prstGeom>
        </p:spPr>
        <p:txBody>
          <a:bodyPr wrap="none">
            <a:spAutoFit/>
          </a:bodyPr>
          <a:lstStyle/>
          <a:p>
            <a:pPr lvl="0" algn="ctr" rtl="1">
              <a:spcAft>
                <a:spcPts val="0"/>
              </a:spcAft>
            </a:pPr>
            <a:r>
              <a:rPr lang="ar-SA" b="1" dirty="0">
                <a:latin typeface="Dubai" panose="020B0503030403030204" pitchFamily="34" charset="-78"/>
                <a:ea typeface="Times New Roman" panose="02020603050405020304" pitchFamily="18" charset="0"/>
                <a:cs typeface="Dubai" panose="020B0503030403030204" pitchFamily="34" charset="-78"/>
              </a:rPr>
              <a:t>سيكون من الأفضل أن يسمح للمستثمرين الحاليين أو المشترين الجدد بما يلي:</a:t>
            </a:r>
          </a:p>
        </p:txBody>
      </p:sp>
      <p:grpSp>
        <p:nvGrpSpPr>
          <p:cNvPr id="16" name="Group 15">
            <a:extLst>
              <a:ext uri="{FF2B5EF4-FFF2-40B4-BE49-F238E27FC236}">
                <a16:creationId xmlns:a16="http://schemas.microsoft.com/office/drawing/2014/main" id="{DABEDE72-97EA-46D4-BD48-C964081C9C87}"/>
              </a:ext>
            </a:extLst>
          </p:cNvPr>
          <p:cNvGrpSpPr/>
          <p:nvPr/>
        </p:nvGrpSpPr>
        <p:grpSpPr>
          <a:xfrm>
            <a:off x="1106002" y="2272246"/>
            <a:ext cx="9979997" cy="3023392"/>
            <a:chOff x="1482436" y="2272246"/>
            <a:chExt cx="9979997" cy="3023392"/>
          </a:xfrm>
        </p:grpSpPr>
        <p:grpSp>
          <p:nvGrpSpPr>
            <p:cNvPr id="8" name="Group 7">
              <a:extLst>
                <a:ext uri="{FF2B5EF4-FFF2-40B4-BE49-F238E27FC236}">
                  <a16:creationId xmlns:a16="http://schemas.microsoft.com/office/drawing/2014/main" id="{70C88BBE-5BF7-4890-9C88-B5A68FB0301B}"/>
                </a:ext>
              </a:extLst>
            </p:cNvPr>
            <p:cNvGrpSpPr/>
            <p:nvPr/>
          </p:nvGrpSpPr>
          <p:grpSpPr>
            <a:xfrm>
              <a:off x="8709783" y="2272246"/>
              <a:ext cx="2752650" cy="3023392"/>
              <a:chOff x="8709783" y="2304574"/>
              <a:chExt cx="2752650" cy="3023392"/>
            </a:xfrm>
          </p:grpSpPr>
          <p:sp>
            <p:nvSpPr>
              <p:cNvPr id="14" name="Rectangle: Rounded Corners 13">
                <a:extLst>
                  <a:ext uri="{FF2B5EF4-FFF2-40B4-BE49-F238E27FC236}">
                    <a16:creationId xmlns:a16="http://schemas.microsoft.com/office/drawing/2014/main" id="{9AE1C512-5CC7-4594-9AF8-FDDF32F358A7}"/>
                  </a:ext>
                </a:extLst>
              </p:cNvPr>
              <p:cNvSpPr/>
              <p:nvPr/>
            </p:nvSpPr>
            <p:spPr>
              <a:xfrm>
                <a:off x="8709783" y="2575316"/>
                <a:ext cx="2752650" cy="2752650"/>
              </a:xfrm>
              <a:prstGeom prst="roundRect">
                <a:avLst>
                  <a:gd name="adj" fmla="val 895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chemeClr val="tx1"/>
                    </a:solidFill>
                    <a:latin typeface="Dubai" panose="020B0503030403030204" pitchFamily="34" charset="-78"/>
                    <a:ea typeface="Calibri" panose="020F0502020204030204" pitchFamily="34" charset="0"/>
                    <a:cs typeface="Dubai" panose="020B0503030403030204" pitchFamily="34" charset="-78"/>
                  </a:rPr>
                  <a:t>هيكلة المشروع لاستعادة طريق المشروع للغرض المقصود منه.</a:t>
                </a:r>
                <a:endParaRPr lang="en-SG" dirty="0">
                  <a:solidFill>
                    <a:schemeClr val="tx1"/>
                  </a:solidFill>
                  <a:latin typeface="Dubai" panose="020B0503030403030204" pitchFamily="34" charset="-78"/>
                  <a:ea typeface="Calibri" panose="020F0502020204030204" pitchFamily="34" charset="0"/>
                  <a:cs typeface="Dubai" panose="020B0503030403030204" pitchFamily="34" charset="-78"/>
                </a:endParaRPr>
              </a:p>
            </p:txBody>
          </p:sp>
          <p:sp>
            <p:nvSpPr>
              <p:cNvPr id="4" name="Oval 3">
                <a:extLst>
                  <a:ext uri="{FF2B5EF4-FFF2-40B4-BE49-F238E27FC236}">
                    <a16:creationId xmlns:a16="http://schemas.microsoft.com/office/drawing/2014/main" id="{26F8BA07-EE4C-4776-9BA3-A8839D4E0482}"/>
                  </a:ext>
                </a:extLst>
              </p:cNvPr>
              <p:cNvSpPr/>
              <p:nvPr/>
            </p:nvSpPr>
            <p:spPr>
              <a:xfrm>
                <a:off x="9716654" y="2304574"/>
                <a:ext cx="738909" cy="738909"/>
              </a:xfrm>
              <a:prstGeom prst="ellipse">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01</a:t>
                </a:r>
              </a:p>
            </p:txBody>
          </p:sp>
        </p:grpSp>
        <p:grpSp>
          <p:nvGrpSpPr>
            <p:cNvPr id="17" name="Group 16">
              <a:extLst>
                <a:ext uri="{FF2B5EF4-FFF2-40B4-BE49-F238E27FC236}">
                  <a16:creationId xmlns:a16="http://schemas.microsoft.com/office/drawing/2014/main" id="{E005CEAD-5517-4C57-8EDC-DF87D66071A7}"/>
                </a:ext>
              </a:extLst>
            </p:cNvPr>
            <p:cNvGrpSpPr/>
            <p:nvPr/>
          </p:nvGrpSpPr>
          <p:grpSpPr>
            <a:xfrm>
              <a:off x="5096109" y="2272246"/>
              <a:ext cx="2752650" cy="3023392"/>
              <a:chOff x="8709783" y="2304574"/>
              <a:chExt cx="2752650" cy="3023392"/>
            </a:xfrm>
          </p:grpSpPr>
          <p:sp>
            <p:nvSpPr>
              <p:cNvPr id="18" name="Rectangle: Rounded Corners 17">
                <a:extLst>
                  <a:ext uri="{FF2B5EF4-FFF2-40B4-BE49-F238E27FC236}">
                    <a16:creationId xmlns:a16="http://schemas.microsoft.com/office/drawing/2014/main" id="{8015782B-5435-4CED-A895-FF85F8976FDE}"/>
                  </a:ext>
                </a:extLst>
              </p:cNvPr>
              <p:cNvSpPr/>
              <p:nvPr/>
            </p:nvSpPr>
            <p:spPr>
              <a:xfrm>
                <a:off x="8709783" y="2575316"/>
                <a:ext cx="2752650" cy="2752650"/>
              </a:xfrm>
              <a:prstGeom prst="roundRect">
                <a:avLst>
                  <a:gd name="adj" fmla="val 895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chemeClr val="tx1"/>
                    </a:solidFill>
                    <a:latin typeface="Dubai" panose="020B0503030403030204" pitchFamily="34" charset="-78"/>
                    <a:ea typeface="Calibri" panose="020F0502020204030204" pitchFamily="34" charset="0"/>
                    <a:cs typeface="Dubai" panose="020B0503030403030204" pitchFamily="34" charset="-78"/>
                  </a:rPr>
                  <a:t>يجوز لهم بيع الواحة إلى منظمة أخرى ترغب في إعادتها إلى واحة علمية مناسبة، مع اعتماد التزامات منحة القطاع العام على مدار 20 عامًا. </a:t>
                </a:r>
              </a:p>
            </p:txBody>
          </p:sp>
          <p:sp>
            <p:nvSpPr>
              <p:cNvPr id="19" name="Oval 18">
                <a:extLst>
                  <a:ext uri="{FF2B5EF4-FFF2-40B4-BE49-F238E27FC236}">
                    <a16:creationId xmlns:a16="http://schemas.microsoft.com/office/drawing/2014/main" id="{C5CDBFC3-1CC1-486B-964C-33BD766CF45C}"/>
                  </a:ext>
                </a:extLst>
              </p:cNvPr>
              <p:cNvSpPr/>
              <p:nvPr/>
            </p:nvSpPr>
            <p:spPr>
              <a:xfrm>
                <a:off x="9716654" y="2304574"/>
                <a:ext cx="738909" cy="738909"/>
              </a:xfrm>
              <a:prstGeom prst="ellipse">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02</a:t>
                </a:r>
              </a:p>
            </p:txBody>
          </p:sp>
        </p:grpSp>
        <p:grpSp>
          <p:nvGrpSpPr>
            <p:cNvPr id="20" name="Group 19">
              <a:extLst>
                <a:ext uri="{FF2B5EF4-FFF2-40B4-BE49-F238E27FC236}">
                  <a16:creationId xmlns:a16="http://schemas.microsoft.com/office/drawing/2014/main" id="{6F8E77EA-9A63-4F12-81C5-4E46AC6B4854}"/>
                </a:ext>
              </a:extLst>
            </p:cNvPr>
            <p:cNvGrpSpPr/>
            <p:nvPr/>
          </p:nvGrpSpPr>
          <p:grpSpPr>
            <a:xfrm>
              <a:off x="1482436" y="2272246"/>
              <a:ext cx="2752650" cy="3023392"/>
              <a:chOff x="8709783" y="2304574"/>
              <a:chExt cx="2752650" cy="3023392"/>
            </a:xfrm>
          </p:grpSpPr>
          <p:sp>
            <p:nvSpPr>
              <p:cNvPr id="21" name="Rectangle: Rounded Corners 20">
                <a:extLst>
                  <a:ext uri="{FF2B5EF4-FFF2-40B4-BE49-F238E27FC236}">
                    <a16:creationId xmlns:a16="http://schemas.microsoft.com/office/drawing/2014/main" id="{838EA617-BB4F-4338-9148-C6E6037EE79D}"/>
                  </a:ext>
                </a:extLst>
              </p:cNvPr>
              <p:cNvSpPr/>
              <p:nvPr/>
            </p:nvSpPr>
            <p:spPr>
              <a:xfrm>
                <a:off x="8709783" y="2575316"/>
                <a:ext cx="2752650" cy="2752650"/>
              </a:xfrm>
              <a:prstGeom prst="roundRect">
                <a:avLst>
                  <a:gd name="adj" fmla="val 895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dirty="0">
                    <a:solidFill>
                      <a:schemeClr val="tx1"/>
                    </a:solidFill>
                    <a:latin typeface="Dubai" panose="020B0503030403030204" pitchFamily="34" charset="-78"/>
                    <a:ea typeface="Calibri" panose="020F0502020204030204" pitchFamily="34" charset="0"/>
                    <a:cs typeface="Dubai" panose="020B0503030403030204" pitchFamily="34" charset="-78"/>
                  </a:rPr>
                  <a:t>يجوز لهم بيع المشروع بسعر السوق (مرة أخرى عن طريق المناقصة المفتوحة)، ولكن عند البيع يجب عليهم سداد المنحة الأصلية بالكامل مرة أخرى.</a:t>
                </a:r>
              </a:p>
            </p:txBody>
          </p:sp>
          <p:sp>
            <p:nvSpPr>
              <p:cNvPr id="22" name="Oval 21">
                <a:extLst>
                  <a:ext uri="{FF2B5EF4-FFF2-40B4-BE49-F238E27FC236}">
                    <a16:creationId xmlns:a16="http://schemas.microsoft.com/office/drawing/2014/main" id="{B105A18A-D008-4D58-9DF8-8D2925239D39}"/>
                  </a:ext>
                </a:extLst>
              </p:cNvPr>
              <p:cNvSpPr/>
              <p:nvPr/>
            </p:nvSpPr>
            <p:spPr>
              <a:xfrm>
                <a:off x="9716654" y="2304574"/>
                <a:ext cx="738909" cy="738909"/>
              </a:xfrm>
              <a:prstGeom prst="ellipse">
                <a:avLst/>
              </a:prstGeom>
              <a:solidFill>
                <a:srgbClr val="00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02</a:t>
                </a:r>
              </a:p>
            </p:txBody>
          </p:sp>
        </p:grpSp>
      </p:grpSp>
    </p:spTree>
    <p:extLst>
      <p:ext uri="{BB962C8B-B14F-4D97-AF65-F5344CB8AC3E}">
        <p14:creationId xmlns:p14="http://schemas.microsoft.com/office/powerpoint/2010/main" val="251133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الشركاء الرئيسون للواحة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FF0520DA-0A66-461E-B25C-F22477086A78}"/>
              </a:ext>
            </a:extLst>
          </p:cNvPr>
          <p:cNvGrpSpPr/>
          <p:nvPr/>
        </p:nvGrpSpPr>
        <p:grpSpPr>
          <a:xfrm>
            <a:off x="3299063" y="1319212"/>
            <a:ext cx="4763147" cy="5037138"/>
            <a:chOff x="182237" y="1562471"/>
            <a:chExt cx="4763147" cy="5037138"/>
          </a:xfrm>
        </p:grpSpPr>
        <p:grpSp>
          <p:nvGrpSpPr>
            <p:cNvPr id="45" name="Group 44">
              <a:extLst>
                <a:ext uri="{FF2B5EF4-FFF2-40B4-BE49-F238E27FC236}">
                  <a16:creationId xmlns:a16="http://schemas.microsoft.com/office/drawing/2014/main" id="{4E08C7AF-0FDF-408D-90F4-C784152182DB}"/>
                </a:ext>
              </a:extLst>
            </p:cNvPr>
            <p:cNvGrpSpPr/>
            <p:nvPr/>
          </p:nvGrpSpPr>
          <p:grpSpPr>
            <a:xfrm>
              <a:off x="1533079" y="3282951"/>
              <a:ext cx="2025648" cy="1746249"/>
              <a:chOff x="5083176" y="2555875"/>
              <a:chExt cx="2025648" cy="1746249"/>
            </a:xfrm>
          </p:grpSpPr>
          <p:sp>
            <p:nvSpPr>
              <p:cNvPr id="52" name="Hexagon 51">
                <a:extLst>
                  <a:ext uri="{FF2B5EF4-FFF2-40B4-BE49-F238E27FC236}">
                    <a16:creationId xmlns:a16="http://schemas.microsoft.com/office/drawing/2014/main" id="{CC15704B-C317-4551-A859-C14D62CB2135}"/>
                  </a:ext>
                </a:extLst>
              </p:cNvPr>
              <p:cNvSpPr/>
              <p:nvPr/>
            </p:nvSpPr>
            <p:spPr>
              <a:xfrm>
                <a:off x="5083176" y="2555875"/>
                <a:ext cx="2025648" cy="174624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3" name="Hexagon 52">
                <a:extLst>
                  <a:ext uri="{FF2B5EF4-FFF2-40B4-BE49-F238E27FC236}">
                    <a16:creationId xmlns:a16="http://schemas.microsoft.com/office/drawing/2014/main" id="{161C90D8-D321-4925-B153-7EC826B950D1}"/>
                  </a:ext>
                </a:extLst>
              </p:cNvPr>
              <p:cNvSpPr/>
              <p:nvPr/>
            </p:nvSpPr>
            <p:spPr>
              <a:xfrm>
                <a:off x="5228315" y="2725259"/>
                <a:ext cx="1735370" cy="1407479"/>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b="1" dirty="0">
                    <a:solidFill>
                      <a:srgbClr val="00435A"/>
                    </a:solidFill>
                    <a:latin typeface="Dubai" panose="020B0503030403030204" pitchFamily="34" charset="-78"/>
                    <a:cs typeface="Dubai" panose="020B0503030403030204" pitchFamily="34" charset="-78"/>
                  </a:rPr>
                  <a:t>شركاء الواحة</a:t>
                </a:r>
                <a:endParaRPr lang="en-US" b="1" dirty="0">
                  <a:solidFill>
                    <a:srgbClr val="00435A"/>
                  </a:solidFill>
                  <a:latin typeface="Dubai" panose="020B0503030403030204" pitchFamily="34" charset="-78"/>
                  <a:cs typeface="Dubai" panose="020B0503030403030204" pitchFamily="34" charset="-78"/>
                </a:endParaRPr>
              </a:p>
            </p:txBody>
          </p:sp>
        </p:grpSp>
        <p:sp>
          <p:nvSpPr>
            <p:cNvPr id="46" name="Hexagon 45">
              <a:extLst>
                <a:ext uri="{FF2B5EF4-FFF2-40B4-BE49-F238E27FC236}">
                  <a16:creationId xmlns:a16="http://schemas.microsoft.com/office/drawing/2014/main" id="{FABED707-FC56-4A0E-8784-C6CE4705C978}"/>
                </a:ext>
              </a:extLst>
            </p:cNvPr>
            <p:cNvSpPr/>
            <p:nvPr/>
          </p:nvSpPr>
          <p:spPr>
            <a:xfrm>
              <a:off x="1794143" y="1562471"/>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dirty="0">
                  <a:latin typeface="Dubai" panose="020B0503030403030204" pitchFamily="34" charset="-78"/>
                  <a:cs typeface="Dubai" panose="020B0503030403030204" pitchFamily="34" charset="-78"/>
                </a:rPr>
                <a:t>الحكومة</a:t>
              </a:r>
              <a:endParaRPr lang="en-US" dirty="0">
                <a:latin typeface="Dubai" panose="020B0503030403030204" pitchFamily="34" charset="-78"/>
                <a:cs typeface="Dubai" panose="020B0503030403030204" pitchFamily="34" charset="-78"/>
              </a:endParaRPr>
            </a:p>
          </p:txBody>
        </p:sp>
        <p:sp>
          <p:nvSpPr>
            <p:cNvPr id="47" name="Hexagon 46">
              <a:extLst>
                <a:ext uri="{FF2B5EF4-FFF2-40B4-BE49-F238E27FC236}">
                  <a16:creationId xmlns:a16="http://schemas.microsoft.com/office/drawing/2014/main" id="{30A2E718-F75A-485D-A206-471595826BA7}"/>
                </a:ext>
              </a:extLst>
            </p:cNvPr>
            <p:cNvSpPr/>
            <p:nvPr/>
          </p:nvSpPr>
          <p:spPr>
            <a:xfrm>
              <a:off x="3441863" y="2619297"/>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dirty="0">
                  <a:latin typeface="Dubai" panose="020B0503030403030204" pitchFamily="34" charset="-78"/>
                  <a:cs typeface="Dubai" panose="020B0503030403030204" pitchFamily="34" charset="-78"/>
                </a:rPr>
                <a:t>المطورون العقاريون</a:t>
              </a:r>
              <a:endParaRPr lang="en-US" dirty="0">
                <a:latin typeface="Dubai" panose="020B0503030403030204" pitchFamily="34" charset="-78"/>
                <a:cs typeface="Dubai" panose="020B0503030403030204" pitchFamily="34" charset="-78"/>
              </a:endParaRPr>
            </a:p>
          </p:txBody>
        </p:sp>
        <p:sp>
          <p:nvSpPr>
            <p:cNvPr id="48" name="Hexagon 47">
              <a:extLst>
                <a:ext uri="{FF2B5EF4-FFF2-40B4-BE49-F238E27FC236}">
                  <a16:creationId xmlns:a16="http://schemas.microsoft.com/office/drawing/2014/main" id="{25192BFA-20CA-4513-BD30-7F01B86919F2}"/>
                </a:ext>
              </a:extLst>
            </p:cNvPr>
            <p:cNvSpPr/>
            <p:nvPr/>
          </p:nvSpPr>
          <p:spPr>
            <a:xfrm>
              <a:off x="3441863" y="435800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dirty="0">
                  <a:latin typeface="Dubai" panose="020B0503030403030204" pitchFamily="34" charset="-78"/>
                  <a:cs typeface="Dubai" panose="020B0503030403030204" pitchFamily="34" charset="-78"/>
                </a:rPr>
                <a:t>المؤسسات الأكاديمية</a:t>
              </a:r>
              <a:endParaRPr lang="en-US" dirty="0">
                <a:latin typeface="Dubai" panose="020B0503030403030204" pitchFamily="34" charset="-78"/>
                <a:cs typeface="Dubai" panose="020B0503030403030204" pitchFamily="34" charset="-78"/>
              </a:endParaRPr>
            </a:p>
          </p:txBody>
        </p:sp>
        <p:sp>
          <p:nvSpPr>
            <p:cNvPr id="49" name="Hexagon 48">
              <a:extLst>
                <a:ext uri="{FF2B5EF4-FFF2-40B4-BE49-F238E27FC236}">
                  <a16:creationId xmlns:a16="http://schemas.microsoft.com/office/drawing/2014/main" id="{F7593567-6304-4FBA-B62C-A20259E85082}"/>
                </a:ext>
              </a:extLst>
            </p:cNvPr>
            <p:cNvSpPr/>
            <p:nvPr/>
          </p:nvSpPr>
          <p:spPr>
            <a:xfrm>
              <a:off x="1794143" y="530347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dirty="0">
                  <a:latin typeface="Dubai" panose="020B0503030403030204" pitchFamily="34" charset="-78"/>
                  <a:cs typeface="Dubai" panose="020B0503030403030204" pitchFamily="34" charset="-78"/>
                </a:rPr>
                <a:t>الشركات الكبرى</a:t>
              </a:r>
              <a:endParaRPr lang="en-US" dirty="0">
                <a:latin typeface="Dubai" panose="020B0503030403030204" pitchFamily="34" charset="-78"/>
                <a:cs typeface="Dubai" panose="020B0503030403030204" pitchFamily="34" charset="-78"/>
              </a:endParaRPr>
            </a:p>
          </p:txBody>
        </p:sp>
        <p:sp>
          <p:nvSpPr>
            <p:cNvPr id="50" name="Hexagon 49">
              <a:extLst>
                <a:ext uri="{FF2B5EF4-FFF2-40B4-BE49-F238E27FC236}">
                  <a16:creationId xmlns:a16="http://schemas.microsoft.com/office/drawing/2014/main" id="{3B2B0252-EB9A-41FF-8B1B-4EBCF0FA642D}"/>
                </a:ext>
              </a:extLst>
            </p:cNvPr>
            <p:cNvSpPr/>
            <p:nvPr/>
          </p:nvSpPr>
          <p:spPr>
            <a:xfrm>
              <a:off x="182237" y="435800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dirty="0">
                  <a:latin typeface="Dubai" panose="020B0503030403030204" pitchFamily="34" charset="-78"/>
                  <a:cs typeface="Dubai" panose="020B0503030403030204" pitchFamily="34" charset="-78"/>
                </a:rPr>
                <a:t>رأس المال الجريء</a:t>
              </a:r>
              <a:endParaRPr lang="en-US" dirty="0">
                <a:latin typeface="Dubai" panose="020B0503030403030204" pitchFamily="34" charset="-78"/>
                <a:cs typeface="Dubai" panose="020B0503030403030204" pitchFamily="34" charset="-78"/>
              </a:endParaRPr>
            </a:p>
          </p:txBody>
        </p:sp>
        <p:sp>
          <p:nvSpPr>
            <p:cNvPr id="51" name="Hexagon 50">
              <a:extLst>
                <a:ext uri="{FF2B5EF4-FFF2-40B4-BE49-F238E27FC236}">
                  <a16:creationId xmlns:a16="http://schemas.microsoft.com/office/drawing/2014/main" id="{3F280066-8CC1-44B2-ABDE-CCD1A1E3F4F4}"/>
                </a:ext>
              </a:extLst>
            </p:cNvPr>
            <p:cNvSpPr/>
            <p:nvPr/>
          </p:nvSpPr>
          <p:spPr>
            <a:xfrm>
              <a:off x="182237" y="2619297"/>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dirty="0">
                  <a:latin typeface="Dubai" panose="020B0503030403030204" pitchFamily="34" charset="-78"/>
                  <a:cs typeface="Dubai" panose="020B0503030403030204" pitchFamily="34" charset="-78"/>
                </a:rPr>
                <a:t>الجمعيات العلمية والمهنية</a:t>
              </a:r>
              <a:endParaRPr lang="en-US" dirty="0">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05202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الشركاء الرئيسون للواحة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F9CB1DE3-0B85-4AA0-99F4-F930152C5783}"/>
              </a:ext>
            </a:extLst>
          </p:cNvPr>
          <p:cNvGrpSpPr/>
          <p:nvPr/>
        </p:nvGrpSpPr>
        <p:grpSpPr>
          <a:xfrm>
            <a:off x="5313627" y="1940842"/>
            <a:ext cx="5499144" cy="4051585"/>
            <a:chOff x="5763199" y="1648522"/>
            <a:chExt cx="5499144" cy="4051585"/>
          </a:xfrm>
        </p:grpSpPr>
        <p:grpSp>
          <p:nvGrpSpPr>
            <p:cNvPr id="16" name="Group 15">
              <a:extLst>
                <a:ext uri="{FF2B5EF4-FFF2-40B4-BE49-F238E27FC236}">
                  <a16:creationId xmlns:a16="http://schemas.microsoft.com/office/drawing/2014/main" id="{5D9A51AB-E971-4A13-9BAD-8B61EE46986F}"/>
                </a:ext>
              </a:extLst>
            </p:cNvPr>
            <p:cNvGrpSpPr/>
            <p:nvPr/>
          </p:nvGrpSpPr>
          <p:grpSpPr>
            <a:xfrm>
              <a:off x="5763199" y="1710488"/>
              <a:ext cx="5322845" cy="3989619"/>
              <a:chOff x="5984871" y="1710488"/>
              <a:chExt cx="5322845" cy="3989619"/>
            </a:xfrm>
          </p:grpSpPr>
          <p:sp>
            <p:nvSpPr>
              <p:cNvPr id="18" name="Rectangle 17">
                <a:extLst>
                  <a:ext uri="{FF2B5EF4-FFF2-40B4-BE49-F238E27FC236}">
                    <a16:creationId xmlns:a16="http://schemas.microsoft.com/office/drawing/2014/main" id="{8984DC35-A1EF-4423-BE92-15C1D43EC09C}"/>
                  </a:ext>
                </a:extLst>
              </p:cNvPr>
              <p:cNvSpPr/>
              <p:nvPr/>
            </p:nvSpPr>
            <p:spPr>
              <a:xfrm>
                <a:off x="5984871" y="2018453"/>
                <a:ext cx="5322845" cy="368165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إن من أحد سبل الدعم الحكومي للواحات العلمية تخصيص منح للجامعات في المناطق الناشئة أو الواعدة، وذلك لإنشاء واحات علمية على أراضي الجامعة، وتعتبر المنح نوعًا من المساعدة  للحكومات، ولتشجيع القطاع الخاص على المشاركة في المشروع. كما تقدم الحكومات ممثلة في هيئات التنمية الاقتصادية والاستثمار الدعم المباشر للواحات العلمية التابعة للجامعات، ويشمل الدعم عادة مراحل البدء في المشروع، إذ يكون من المتوقع أن تسهم تلك الجهات في تغطية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نفاقات</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تشغيلها الأولي.</a:t>
                </a:r>
              </a:p>
            </p:txBody>
          </p:sp>
          <p:sp>
            <p:nvSpPr>
              <p:cNvPr id="19" name="Rectangle 18">
                <a:extLst>
                  <a:ext uri="{FF2B5EF4-FFF2-40B4-BE49-F238E27FC236}">
                    <a16:creationId xmlns:a16="http://schemas.microsoft.com/office/drawing/2014/main" id="{F814D9FE-F788-4BF8-8A03-B9588C7DB0D6}"/>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b="1" dirty="0">
                    <a:latin typeface="Dubai" panose="020B0503030403030204" pitchFamily="34" charset="-78"/>
                    <a:ea typeface="Calibri" panose="020F0502020204030204" pitchFamily="34" charset="0"/>
                    <a:cs typeface="Dubai" panose="020B0503030403030204" pitchFamily="34" charset="-78"/>
                  </a:rPr>
                  <a:t>الحكومة</a:t>
                </a:r>
              </a:p>
            </p:txBody>
          </p:sp>
        </p:grpSp>
        <p:sp>
          <p:nvSpPr>
            <p:cNvPr id="17" name="Heptagon 16">
              <a:extLst>
                <a:ext uri="{FF2B5EF4-FFF2-40B4-BE49-F238E27FC236}">
                  <a16:creationId xmlns:a16="http://schemas.microsoft.com/office/drawing/2014/main" id="{7EF49488-AB35-4DA6-8CDE-B8175008F1C3}"/>
                </a:ext>
              </a:extLst>
            </p:cNvPr>
            <p:cNvSpPr/>
            <p:nvPr/>
          </p:nvSpPr>
          <p:spPr>
            <a:xfrm>
              <a:off x="10580119" y="1648522"/>
              <a:ext cx="682224" cy="684844"/>
            </a:xfrm>
            <a:prstGeom prst="hept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t>01</a:t>
              </a:r>
            </a:p>
          </p:txBody>
        </p:sp>
      </p:grpSp>
      <p:grpSp>
        <p:nvGrpSpPr>
          <p:cNvPr id="10" name="Group 9">
            <a:extLst>
              <a:ext uri="{FF2B5EF4-FFF2-40B4-BE49-F238E27FC236}">
                <a16:creationId xmlns:a16="http://schemas.microsoft.com/office/drawing/2014/main" id="{EBD68212-D626-4016-860A-556FFBBB9A3B}"/>
              </a:ext>
            </a:extLst>
          </p:cNvPr>
          <p:cNvGrpSpPr/>
          <p:nvPr/>
        </p:nvGrpSpPr>
        <p:grpSpPr>
          <a:xfrm>
            <a:off x="1041723" y="1741403"/>
            <a:ext cx="3494765" cy="3695795"/>
            <a:chOff x="182237" y="1562471"/>
            <a:chExt cx="4763147" cy="5037138"/>
          </a:xfrm>
        </p:grpSpPr>
        <p:grpSp>
          <p:nvGrpSpPr>
            <p:cNvPr id="11" name="Group 10">
              <a:extLst>
                <a:ext uri="{FF2B5EF4-FFF2-40B4-BE49-F238E27FC236}">
                  <a16:creationId xmlns:a16="http://schemas.microsoft.com/office/drawing/2014/main" id="{0A744AAC-C84D-41EB-8FDC-F365F3525B8F}"/>
                </a:ext>
              </a:extLst>
            </p:cNvPr>
            <p:cNvGrpSpPr/>
            <p:nvPr/>
          </p:nvGrpSpPr>
          <p:grpSpPr>
            <a:xfrm>
              <a:off x="1533079" y="3282951"/>
              <a:ext cx="2025648" cy="1746249"/>
              <a:chOff x="5083176" y="2555875"/>
              <a:chExt cx="2025648" cy="1746249"/>
            </a:xfrm>
          </p:grpSpPr>
          <p:sp>
            <p:nvSpPr>
              <p:cNvPr id="23" name="Hexagon 22">
                <a:extLst>
                  <a:ext uri="{FF2B5EF4-FFF2-40B4-BE49-F238E27FC236}">
                    <a16:creationId xmlns:a16="http://schemas.microsoft.com/office/drawing/2014/main" id="{D070FC26-B45C-4B15-A1A9-09DD4D44B43E}"/>
                  </a:ext>
                </a:extLst>
              </p:cNvPr>
              <p:cNvSpPr/>
              <p:nvPr/>
            </p:nvSpPr>
            <p:spPr>
              <a:xfrm>
                <a:off x="5083176" y="2555875"/>
                <a:ext cx="2025648" cy="174624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Dubai" panose="020B0503030403030204" pitchFamily="34" charset="-78"/>
                  <a:cs typeface="Dubai" panose="020B0503030403030204" pitchFamily="34" charset="-78"/>
                </a:endParaRPr>
              </a:p>
            </p:txBody>
          </p:sp>
          <p:sp>
            <p:nvSpPr>
              <p:cNvPr id="24" name="Hexagon 23">
                <a:extLst>
                  <a:ext uri="{FF2B5EF4-FFF2-40B4-BE49-F238E27FC236}">
                    <a16:creationId xmlns:a16="http://schemas.microsoft.com/office/drawing/2014/main" id="{879053D3-EAC2-49F8-8227-FCBA03D20B59}"/>
                  </a:ext>
                </a:extLst>
              </p:cNvPr>
              <p:cNvSpPr/>
              <p:nvPr/>
            </p:nvSpPr>
            <p:spPr>
              <a:xfrm>
                <a:off x="5228315" y="2725259"/>
                <a:ext cx="1735370" cy="1407479"/>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solidFill>
                      <a:srgbClr val="00435A"/>
                    </a:solidFill>
                    <a:latin typeface="Dubai" panose="020B0503030403030204" pitchFamily="34" charset="-78"/>
                    <a:cs typeface="Dubai" panose="020B0503030403030204" pitchFamily="34" charset="-78"/>
                  </a:rPr>
                  <a:t>شركاء الواحة</a:t>
                </a:r>
                <a:endParaRPr lang="en-US" sz="1200" b="1" dirty="0">
                  <a:solidFill>
                    <a:srgbClr val="00435A"/>
                  </a:solidFill>
                  <a:latin typeface="Dubai" panose="020B0503030403030204" pitchFamily="34" charset="-78"/>
                  <a:cs typeface="Dubai" panose="020B0503030403030204" pitchFamily="34" charset="-78"/>
                </a:endParaRPr>
              </a:p>
            </p:txBody>
          </p:sp>
        </p:grpSp>
        <p:sp>
          <p:nvSpPr>
            <p:cNvPr id="12" name="Hexagon 11">
              <a:extLst>
                <a:ext uri="{FF2B5EF4-FFF2-40B4-BE49-F238E27FC236}">
                  <a16:creationId xmlns:a16="http://schemas.microsoft.com/office/drawing/2014/main" id="{068E0E39-1369-429D-AA19-B4CB32613C26}"/>
                </a:ext>
              </a:extLst>
            </p:cNvPr>
            <p:cNvSpPr/>
            <p:nvPr/>
          </p:nvSpPr>
          <p:spPr>
            <a:xfrm>
              <a:off x="1794143" y="1562471"/>
              <a:ext cx="1503521" cy="1296139"/>
            </a:xfrm>
            <a:prstGeom prst="hex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الحكومة</a:t>
              </a:r>
              <a:endParaRPr lang="en-US" sz="1200" b="1" dirty="0">
                <a:latin typeface="Dubai" panose="020B0503030403030204" pitchFamily="34" charset="-78"/>
                <a:cs typeface="Dubai" panose="020B0503030403030204" pitchFamily="34" charset="-78"/>
              </a:endParaRPr>
            </a:p>
          </p:txBody>
        </p:sp>
        <p:sp>
          <p:nvSpPr>
            <p:cNvPr id="13" name="Hexagon 12">
              <a:extLst>
                <a:ext uri="{FF2B5EF4-FFF2-40B4-BE49-F238E27FC236}">
                  <a16:creationId xmlns:a16="http://schemas.microsoft.com/office/drawing/2014/main" id="{9E490456-B61A-49D7-A169-49161CC1F723}"/>
                </a:ext>
              </a:extLst>
            </p:cNvPr>
            <p:cNvSpPr/>
            <p:nvPr/>
          </p:nvSpPr>
          <p:spPr>
            <a:xfrm>
              <a:off x="3441863" y="2619297"/>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المطورون العقاريون</a:t>
              </a:r>
              <a:endParaRPr lang="en-US" sz="1200" dirty="0">
                <a:latin typeface="Dubai" panose="020B0503030403030204" pitchFamily="34" charset="-78"/>
                <a:cs typeface="Dubai" panose="020B0503030403030204" pitchFamily="34" charset="-78"/>
              </a:endParaRPr>
            </a:p>
          </p:txBody>
        </p:sp>
        <p:sp>
          <p:nvSpPr>
            <p:cNvPr id="14" name="Hexagon 13">
              <a:extLst>
                <a:ext uri="{FF2B5EF4-FFF2-40B4-BE49-F238E27FC236}">
                  <a16:creationId xmlns:a16="http://schemas.microsoft.com/office/drawing/2014/main" id="{E064BFD9-7592-4783-8381-4F9FCB77C47F}"/>
                </a:ext>
              </a:extLst>
            </p:cNvPr>
            <p:cNvSpPr/>
            <p:nvPr/>
          </p:nvSpPr>
          <p:spPr>
            <a:xfrm>
              <a:off x="3441863" y="435800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المؤسسات الأكاديمية</a:t>
              </a:r>
              <a:endParaRPr lang="en-US" sz="1200" dirty="0">
                <a:latin typeface="Dubai" panose="020B0503030403030204" pitchFamily="34" charset="-78"/>
                <a:cs typeface="Dubai" panose="020B0503030403030204" pitchFamily="34" charset="-78"/>
              </a:endParaRPr>
            </a:p>
          </p:txBody>
        </p:sp>
        <p:sp>
          <p:nvSpPr>
            <p:cNvPr id="20" name="Hexagon 19">
              <a:extLst>
                <a:ext uri="{FF2B5EF4-FFF2-40B4-BE49-F238E27FC236}">
                  <a16:creationId xmlns:a16="http://schemas.microsoft.com/office/drawing/2014/main" id="{494C5378-A2A3-4E2E-94D9-C0925CFA2785}"/>
                </a:ext>
              </a:extLst>
            </p:cNvPr>
            <p:cNvSpPr/>
            <p:nvPr/>
          </p:nvSpPr>
          <p:spPr>
            <a:xfrm>
              <a:off x="1794143" y="530347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الشركات الكبرى</a:t>
              </a:r>
              <a:endParaRPr lang="en-US" sz="1200" dirty="0">
                <a:latin typeface="Dubai" panose="020B0503030403030204" pitchFamily="34" charset="-78"/>
                <a:cs typeface="Dubai" panose="020B0503030403030204" pitchFamily="34" charset="-78"/>
              </a:endParaRPr>
            </a:p>
          </p:txBody>
        </p:sp>
        <p:sp>
          <p:nvSpPr>
            <p:cNvPr id="21" name="Hexagon 20">
              <a:extLst>
                <a:ext uri="{FF2B5EF4-FFF2-40B4-BE49-F238E27FC236}">
                  <a16:creationId xmlns:a16="http://schemas.microsoft.com/office/drawing/2014/main" id="{25CC0F81-F24C-4731-99D2-D24949A10FD2}"/>
                </a:ext>
              </a:extLst>
            </p:cNvPr>
            <p:cNvSpPr/>
            <p:nvPr/>
          </p:nvSpPr>
          <p:spPr>
            <a:xfrm>
              <a:off x="182237" y="435800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رأس المال الجريء</a:t>
              </a:r>
              <a:endParaRPr lang="en-US" sz="1200" dirty="0">
                <a:latin typeface="Dubai" panose="020B0503030403030204" pitchFamily="34" charset="-78"/>
                <a:cs typeface="Dubai" panose="020B0503030403030204" pitchFamily="34" charset="-78"/>
              </a:endParaRPr>
            </a:p>
          </p:txBody>
        </p:sp>
        <p:sp>
          <p:nvSpPr>
            <p:cNvPr id="22" name="Hexagon 21">
              <a:extLst>
                <a:ext uri="{FF2B5EF4-FFF2-40B4-BE49-F238E27FC236}">
                  <a16:creationId xmlns:a16="http://schemas.microsoft.com/office/drawing/2014/main" id="{3B221950-356E-4D40-9322-E64FF193D4C2}"/>
                </a:ext>
              </a:extLst>
            </p:cNvPr>
            <p:cNvSpPr/>
            <p:nvPr/>
          </p:nvSpPr>
          <p:spPr>
            <a:xfrm>
              <a:off x="182237" y="2619297"/>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الجمعيات العلمية والمهنية</a:t>
              </a:r>
              <a:endParaRPr lang="en-US" sz="1200" dirty="0">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57432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الشركاء الرئيسون للواحة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F9CB1DE3-0B85-4AA0-99F4-F930152C5783}"/>
              </a:ext>
            </a:extLst>
          </p:cNvPr>
          <p:cNvGrpSpPr/>
          <p:nvPr/>
        </p:nvGrpSpPr>
        <p:grpSpPr>
          <a:xfrm>
            <a:off x="5313627" y="1940842"/>
            <a:ext cx="5499144" cy="4051585"/>
            <a:chOff x="5763199" y="1648522"/>
            <a:chExt cx="5499144" cy="4051585"/>
          </a:xfrm>
        </p:grpSpPr>
        <p:grpSp>
          <p:nvGrpSpPr>
            <p:cNvPr id="16" name="Group 15">
              <a:extLst>
                <a:ext uri="{FF2B5EF4-FFF2-40B4-BE49-F238E27FC236}">
                  <a16:creationId xmlns:a16="http://schemas.microsoft.com/office/drawing/2014/main" id="{5D9A51AB-E971-4A13-9BAD-8B61EE46986F}"/>
                </a:ext>
              </a:extLst>
            </p:cNvPr>
            <p:cNvGrpSpPr/>
            <p:nvPr/>
          </p:nvGrpSpPr>
          <p:grpSpPr>
            <a:xfrm>
              <a:off x="5763199" y="1710488"/>
              <a:ext cx="5322845" cy="3989619"/>
              <a:chOff x="5984871" y="1710488"/>
              <a:chExt cx="5322845" cy="3989619"/>
            </a:xfrm>
          </p:grpSpPr>
          <p:sp>
            <p:nvSpPr>
              <p:cNvPr id="18" name="Rectangle 17">
                <a:extLst>
                  <a:ext uri="{FF2B5EF4-FFF2-40B4-BE49-F238E27FC236}">
                    <a16:creationId xmlns:a16="http://schemas.microsoft.com/office/drawing/2014/main" id="{8984DC35-A1EF-4423-BE92-15C1D43EC09C}"/>
                  </a:ext>
                </a:extLst>
              </p:cNvPr>
              <p:cNvSpPr/>
              <p:nvPr/>
            </p:nvSpPr>
            <p:spPr>
              <a:xfrm>
                <a:off x="5984871" y="2018453"/>
                <a:ext cx="5322845" cy="368165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إن من أحد سبل الدعم الحكومي للواحات العلمية تخصيص منح للجامعات في المناطق الناشئة أو الواعدة، وذلك لإنشاء واحات علمية على أراضي الجامعة، وتعتبر المنح نوعًا من المساعدة  للحكومات، ولتشجيع القطاع الخاص على المشاركة في المشروع. كما تقدم الحكومات ممثلة في هيئات التنمية الاقتصادية والاستثمار الدعم المباشر للواحات العلمية التابعة للجامعات، ويشمل الدعم عادة مراحل البدء في المشروع، إذ يكون من المتوقع أن تسهم تلك الجهات في تغطية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نفاقات</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تشغيلها الأولي.</a:t>
                </a:r>
              </a:p>
            </p:txBody>
          </p:sp>
          <p:sp>
            <p:nvSpPr>
              <p:cNvPr id="19" name="Rectangle 18">
                <a:extLst>
                  <a:ext uri="{FF2B5EF4-FFF2-40B4-BE49-F238E27FC236}">
                    <a16:creationId xmlns:a16="http://schemas.microsoft.com/office/drawing/2014/main" id="{F814D9FE-F788-4BF8-8A03-B9588C7DB0D6}"/>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b="1" dirty="0">
                    <a:latin typeface="Dubai" panose="020B0503030403030204" pitchFamily="34" charset="-78"/>
                    <a:ea typeface="Calibri" panose="020F0502020204030204" pitchFamily="34" charset="0"/>
                    <a:cs typeface="Dubai" panose="020B0503030403030204" pitchFamily="34" charset="-78"/>
                  </a:rPr>
                  <a:t>المطورون العقاريون</a:t>
                </a:r>
              </a:p>
            </p:txBody>
          </p:sp>
        </p:grpSp>
        <p:sp>
          <p:nvSpPr>
            <p:cNvPr id="17" name="Heptagon 16">
              <a:extLst>
                <a:ext uri="{FF2B5EF4-FFF2-40B4-BE49-F238E27FC236}">
                  <a16:creationId xmlns:a16="http://schemas.microsoft.com/office/drawing/2014/main" id="{7EF49488-AB35-4DA6-8CDE-B8175008F1C3}"/>
                </a:ext>
              </a:extLst>
            </p:cNvPr>
            <p:cNvSpPr/>
            <p:nvPr/>
          </p:nvSpPr>
          <p:spPr>
            <a:xfrm>
              <a:off x="10580119" y="1648522"/>
              <a:ext cx="682224" cy="684844"/>
            </a:xfrm>
            <a:prstGeom prst="hept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t>02</a:t>
              </a:r>
            </a:p>
          </p:txBody>
        </p:sp>
      </p:grpSp>
      <p:grpSp>
        <p:nvGrpSpPr>
          <p:cNvPr id="10" name="Group 9">
            <a:extLst>
              <a:ext uri="{FF2B5EF4-FFF2-40B4-BE49-F238E27FC236}">
                <a16:creationId xmlns:a16="http://schemas.microsoft.com/office/drawing/2014/main" id="{EBD68212-D626-4016-860A-556FFBBB9A3B}"/>
              </a:ext>
            </a:extLst>
          </p:cNvPr>
          <p:cNvGrpSpPr/>
          <p:nvPr/>
        </p:nvGrpSpPr>
        <p:grpSpPr>
          <a:xfrm>
            <a:off x="1041723" y="1741403"/>
            <a:ext cx="3494765" cy="3695795"/>
            <a:chOff x="182237" y="1562471"/>
            <a:chExt cx="4763147" cy="5037138"/>
          </a:xfrm>
        </p:grpSpPr>
        <p:grpSp>
          <p:nvGrpSpPr>
            <p:cNvPr id="11" name="Group 10">
              <a:extLst>
                <a:ext uri="{FF2B5EF4-FFF2-40B4-BE49-F238E27FC236}">
                  <a16:creationId xmlns:a16="http://schemas.microsoft.com/office/drawing/2014/main" id="{0A744AAC-C84D-41EB-8FDC-F365F3525B8F}"/>
                </a:ext>
              </a:extLst>
            </p:cNvPr>
            <p:cNvGrpSpPr/>
            <p:nvPr/>
          </p:nvGrpSpPr>
          <p:grpSpPr>
            <a:xfrm>
              <a:off x="1533079" y="3282951"/>
              <a:ext cx="2025648" cy="1746249"/>
              <a:chOff x="5083176" y="2555875"/>
              <a:chExt cx="2025648" cy="1746249"/>
            </a:xfrm>
          </p:grpSpPr>
          <p:sp>
            <p:nvSpPr>
              <p:cNvPr id="23" name="Hexagon 22">
                <a:extLst>
                  <a:ext uri="{FF2B5EF4-FFF2-40B4-BE49-F238E27FC236}">
                    <a16:creationId xmlns:a16="http://schemas.microsoft.com/office/drawing/2014/main" id="{D070FC26-B45C-4B15-A1A9-09DD4D44B43E}"/>
                  </a:ext>
                </a:extLst>
              </p:cNvPr>
              <p:cNvSpPr/>
              <p:nvPr/>
            </p:nvSpPr>
            <p:spPr>
              <a:xfrm>
                <a:off x="5083176" y="2555875"/>
                <a:ext cx="2025648" cy="174624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Dubai" panose="020B0503030403030204" pitchFamily="34" charset="-78"/>
                  <a:cs typeface="Dubai" panose="020B0503030403030204" pitchFamily="34" charset="-78"/>
                </a:endParaRPr>
              </a:p>
            </p:txBody>
          </p:sp>
          <p:sp>
            <p:nvSpPr>
              <p:cNvPr id="24" name="Hexagon 23">
                <a:extLst>
                  <a:ext uri="{FF2B5EF4-FFF2-40B4-BE49-F238E27FC236}">
                    <a16:creationId xmlns:a16="http://schemas.microsoft.com/office/drawing/2014/main" id="{879053D3-EAC2-49F8-8227-FCBA03D20B59}"/>
                  </a:ext>
                </a:extLst>
              </p:cNvPr>
              <p:cNvSpPr/>
              <p:nvPr/>
            </p:nvSpPr>
            <p:spPr>
              <a:xfrm>
                <a:off x="5228315" y="2725259"/>
                <a:ext cx="1735370" cy="1407479"/>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solidFill>
                      <a:srgbClr val="00435A"/>
                    </a:solidFill>
                    <a:latin typeface="Dubai" panose="020B0503030403030204" pitchFamily="34" charset="-78"/>
                    <a:cs typeface="Dubai" panose="020B0503030403030204" pitchFamily="34" charset="-78"/>
                  </a:rPr>
                  <a:t>شركاء الواحة</a:t>
                </a:r>
                <a:endParaRPr lang="en-US" sz="1200" b="1" dirty="0">
                  <a:solidFill>
                    <a:srgbClr val="00435A"/>
                  </a:solidFill>
                  <a:latin typeface="Dubai" panose="020B0503030403030204" pitchFamily="34" charset="-78"/>
                  <a:cs typeface="Dubai" panose="020B0503030403030204" pitchFamily="34" charset="-78"/>
                </a:endParaRPr>
              </a:p>
            </p:txBody>
          </p:sp>
        </p:grpSp>
        <p:sp>
          <p:nvSpPr>
            <p:cNvPr id="12" name="Hexagon 11">
              <a:extLst>
                <a:ext uri="{FF2B5EF4-FFF2-40B4-BE49-F238E27FC236}">
                  <a16:creationId xmlns:a16="http://schemas.microsoft.com/office/drawing/2014/main" id="{068E0E39-1369-429D-AA19-B4CB32613C26}"/>
                </a:ext>
              </a:extLst>
            </p:cNvPr>
            <p:cNvSpPr/>
            <p:nvPr/>
          </p:nvSpPr>
          <p:spPr>
            <a:xfrm>
              <a:off x="1794143" y="1562471"/>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الحكومة</a:t>
              </a:r>
              <a:endParaRPr lang="en-US" sz="1200" b="1" dirty="0">
                <a:latin typeface="Dubai" panose="020B0503030403030204" pitchFamily="34" charset="-78"/>
                <a:cs typeface="Dubai" panose="020B0503030403030204" pitchFamily="34" charset="-78"/>
              </a:endParaRPr>
            </a:p>
          </p:txBody>
        </p:sp>
        <p:sp>
          <p:nvSpPr>
            <p:cNvPr id="13" name="Hexagon 12">
              <a:extLst>
                <a:ext uri="{FF2B5EF4-FFF2-40B4-BE49-F238E27FC236}">
                  <a16:creationId xmlns:a16="http://schemas.microsoft.com/office/drawing/2014/main" id="{9E490456-B61A-49D7-A169-49161CC1F723}"/>
                </a:ext>
              </a:extLst>
            </p:cNvPr>
            <p:cNvSpPr/>
            <p:nvPr/>
          </p:nvSpPr>
          <p:spPr>
            <a:xfrm>
              <a:off x="3441863" y="2619297"/>
              <a:ext cx="1503521" cy="1296139"/>
            </a:xfrm>
            <a:prstGeom prst="hex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المطورون العقاريون</a:t>
              </a:r>
              <a:endParaRPr lang="en-US" sz="1200" b="1" dirty="0">
                <a:latin typeface="Dubai" panose="020B0503030403030204" pitchFamily="34" charset="-78"/>
                <a:cs typeface="Dubai" panose="020B0503030403030204" pitchFamily="34" charset="-78"/>
              </a:endParaRPr>
            </a:p>
          </p:txBody>
        </p:sp>
        <p:sp>
          <p:nvSpPr>
            <p:cNvPr id="14" name="Hexagon 13">
              <a:extLst>
                <a:ext uri="{FF2B5EF4-FFF2-40B4-BE49-F238E27FC236}">
                  <a16:creationId xmlns:a16="http://schemas.microsoft.com/office/drawing/2014/main" id="{E064BFD9-7592-4783-8381-4F9FCB77C47F}"/>
                </a:ext>
              </a:extLst>
            </p:cNvPr>
            <p:cNvSpPr/>
            <p:nvPr/>
          </p:nvSpPr>
          <p:spPr>
            <a:xfrm>
              <a:off x="3441863" y="435800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المؤسسات الأكاديمية</a:t>
              </a:r>
              <a:endParaRPr lang="en-US" sz="1200" dirty="0">
                <a:latin typeface="Dubai" panose="020B0503030403030204" pitchFamily="34" charset="-78"/>
                <a:cs typeface="Dubai" panose="020B0503030403030204" pitchFamily="34" charset="-78"/>
              </a:endParaRPr>
            </a:p>
          </p:txBody>
        </p:sp>
        <p:sp>
          <p:nvSpPr>
            <p:cNvPr id="20" name="Hexagon 19">
              <a:extLst>
                <a:ext uri="{FF2B5EF4-FFF2-40B4-BE49-F238E27FC236}">
                  <a16:creationId xmlns:a16="http://schemas.microsoft.com/office/drawing/2014/main" id="{494C5378-A2A3-4E2E-94D9-C0925CFA2785}"/>
                </a:ext>
              </a:extLst>
            </p:cNvPr>
            <p:cNvSpPr/>
            <p:nvPr/>
          </p:nvSpPr>
          <p:spPr>
            <a:xfrm>
              <a:off x="1794143" y="530347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الشركات الكبرى</a:t>
              </a:r>
              <a:endParaRPr lang="en-US" sz="1200" dirty="0">
                <a:latin typeface="Dubai" panose="020B0503030403030204" pitchFamily="34" charset="-78"/>
                <a:cs typeface="Dubai" panose="020B0503030403030204" pitchFamily="34" charset="-78"/>
              </a:endParaRPr>
            </a:p>
          </p:txBody>
        </p:sp>
        <p:sp>
          <p:nvSpPr>
            <p:cNvPr id="21" name="Hexagon 20">
              <a:extLst>
                <a:ext uri="{FF2B5EF4-FFF2-40B4-BE49-F238E27FC236}">
                  <a16:creationId xmlns:a16="http://schemas.microsoft.com/office/drawing/2014/main" id="{25CC0F81-F24C-4731-99D2-D24949A10FD2}"/>
                </a:ext>
              </a:extLst>
            </p:cNvPr>
            <p:cNvSpPr/>
            <p:nvPr/>
          </p:nvSpPr>
          <p:spPr>
            <a:xfrm>
              <a:off x="182237" y="435800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رأس المال الجريء</a:t>
              </a:r>
              <a:endParaRPr lang="en-US" sz="1200" dirty="0">
                <a:latin typeface="Dubai" panose="020B0503030403030204" pitchFamily="34" charset="-78"/>
                <a:cs typeface="Dubai" panose="020B0503030403030204" pitchFamily="34" charset="-78"/>
              </a:endParaRPr>
            </a:p>
          </p:txBody>
        </p:sp>
        <p:sp>
          <p:nvSpPr>
            <p:cNvPr id="22" name="Hexagon 21">
              <a:extLst>
                <a:ext uri="{FF2B5EF4-FFF2-40B4-BE49-F238E27FC236}">
                  <a16:creationId xmlns:a16="http://schemas.microsoft.com/office/drawing/2014/main" id="{3B221950-356E-4D40-9322-E64FF193D4C2}"/>
                </a:ext>
              </a:extLst>
            </p:cNvPr>
            <p:cNvSpPr/>
            <p:nvPr/>
          </p:nvSpPr>
          <p:spPr>
            <a:xfrm>
              <a:off x="182237" y="2619297"/>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الجمعيات العلمية والمهنية</a:t>
              </a:r>
              <a:endParaRPr lang="en-US" sz="1200" dirty="0">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301138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الشركاء الرئيسون للواحة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F9CB1DE3-0B85-4AA0-99F4-F930152C5783}"/>
              </a:ext>
            </a:extLst>
          </p:cNvPr>
          <p:cNvGrpSpPr/>
          <p:nvPr/>
        </p:nvGrpSpPr>
        <p:grpSpPr>
          <a:xfrm>
            <a:off x="5313627" y="1940842"/>
            <a:ext cx="5499144" cy="4051585"/>
            <a:chOff x="5763199" y="1648522"/>
            <a:chExt cx="5499144" cy="4051585"/>
          </a:xfrm>
        </p:grpSpPr>
        <p:grpSp>
          <p:nvGrpSpPr>
            <p:cNvPr id="16" name="Group 15">
              <a:extLst>
                <a:ext uri="{FF2B5EF4-FFF2-40B4-BE49-F238E27FC236}">
                  <a16:creationId xmlns:a16="http://schemas.microsoft.com/office/drawing/2014/main" id="{5D9A51AB-E971-4A13-9BAD-8B61EE46986F}"/>
                </a:ext>
              </a:extLst>
            </p:cNvPr>
            <p:cNvGrpSpPr/>
            <p:nvPr/>
          </p:nvGrpSpPr>
          <p:grpSpPr>
            <a:xfrm>
              <a:off x="5763199" y="1710488"/>
              <a:ext cx="5322845" cy="3989619"/>
              <a:chOff x="5984871" y="1710488"/>
              <a:chExt cx="5322845" cy="3989619"/>
            </a:xfrm>
          </p:grpSpPr>
          <p:sp>
            <p:nvSpPr>
              <p:cNvPr id="18" name="Rectangle 17">
                <a:extLst>
                  <a:ext uri="{FF2B5EF4-FFF2-40B4-BE49-F238E27FC236}">
                    <a16:creationId xmlns:a16="http://schemas.microsoft.com/office/drawing/2014/main" id="{8984DC35-A1EF-4423-BE92-15C1D43EC09C}"/>
                  </a:ext>
                </a:extLst>
              </p:cNvPr>
              <p:cNvSpPr/>
              <p:nvPr/>
            </p:nvSpPr>
            <p:spPr>
              <a:xfrm>
                <a:off x="5984871" y="2018453"/>
                <a:ext cx="5322845" cy="368165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في أوائل الثمانينيات الميلادية، نشأ عدد كبير من الحاضنات الجامعية. وبدأت الجامعة تنتقل من مجرد حاضنات إلى مستوى أوسع من ذلك. ومن تلك الأمثلة التي جسدت ذلك التطور جامعة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ييل</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Yale </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إذ أقنع الدكتور سام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تشونسي</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شركة أولين بالتبرع بمبنى لمصنع للأسلحة الصغيرة إلى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Yale </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في عام 1982. وجمع مليون دولار من المدينة والدولة، ومن مصادر خاصة لإعادة تصميم المصنع لتحويله إلى مكتب ومساحات العمل. في غضون خمس سنوات، تحول المصنع إلى واحة علمية تحتضن أكثر من 100 شركة وتسهم في مجموعة واسعة من الأنشطة وأوجدت 500 وظيفة، وشارك في إنشائها وملكيتها أعضاء هيئة التدريس في جامعة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ييل</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Yale.</a:t>
                </a:r>
              </a:p>
            </p:txBody>
          </p:sp>
          <p:sp>
            <p:nvSpPr>
              <p:cNvPr id="19" name="Rectangle 18">
                <a:extLst>
                  <a:ext uri="{FF2B5EF4-FFF2-40B4-BE49-F238E27FC236}">
                    <a16:creationId xmlns:a16="http://schemas.microsoft.com/office/drawing/2014/main" id="{F814D9FE-F788-4BF8-8A03-B9588C7DB0D6}"/>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b="1" dirty="0">
                    <a:latin typeface="Dubai" panose="020B0503030403030204" pitchFamily="34" charset="-78"/>
                    <a:ea typeface="Calibri" panose="020F0502020204030204" pitchFamily="34" charset="0"/>
                    <a:cs typeface="Dubai" panose="020B0503030403030204" pitchFamily="34" charset="-78"/>
                  </a:rPr>
                  <a:t> المؤسسات الأكاديمية </a:t>
                </a:r>
              </a:p>
            </p:txBody>
          </p:sp>
        </p:grpSp>
        <p:sp>
          <p:nvSpPr>
            <p:cNvPr id="17" name="Heptagon 16">
              <a:extLst>
                <a:ext uri="{FF2B5EF4-FFF2-40B4-BE49-F238E27FC236}">
                  <a16:creationId xmlns:a16="http://schemas.microsoft.com/office/drawing/2014/main" id="{7EF49488-AB35-4DA6-8CDE-B8175008F1C3}"/>
                </a:ext>
              </a:extLst>
            </p:cNvPr>
            <p:cNvSpPr/>
            <p:nvPr/>
          </p:nvSpPr>
          <p:spPr>
            <a:xfrm>
              <a:off x="10580119" y="1648522"/>
              <a:ext cx="682224" cy="684844"/>
            </a:xfrm>
            <a:prstGeom prst="hept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t>03</a:t>
              </a:r>
            </a:p>
          </p:txBody>
        </p:sp>
      </p:grpSp>
      <p:grpSp>
        <p:nvGrpSpPr>
          <p:cNvPr id="10" name="Group 9">
            <a:extLst>
              <a:ext uri="{FF2B5EF4-FFF2-40B4-BE49-F238E27FC236}">
                <a16:creationId xmlns:a16="http://schemas.microsoft.com/office/drawing/2014/main" id="{EBD68212-D626-4016-860A-556FFBBB9A3B}"/>
              </a:ext>
            </a:extLst>
          </p:cNvPr>
          <p:cNvGrpSpPr/>
          <p:nvPr/>
        </p:nvGrpSpPr>
        <p:grpSpPr>
          <a:xfrm>
            <a:off x="1041723" y="1741403"/>
            <a:ext cx="3494765" cy="3695795"/>
            <a:chOff x="182237" y="1562471"/>
            <a:chExt cx="4763147" cy="5037138"/>
          </a:xfrm>
        </p:grpSpPr>
        <p:grpSp>
          <p:nvGrpSpPr>
            <p:cNvPr id="11" name="Group 10">
              <a:extLst>
                <a:ext uri="{FF2B5EF4-FFF2-40B4-BE49-F238E27FC236}">
                  <a16:creationId xmlns:a16="http://schemas.microsoft.com/office/drawing/2014/main" id="{0A744AAC-C84D-41EB-8FDC-F365F3525B8F}"/>
                </a:ext>
              </a:extLst>
            </p:cNvPr>
            <p:cNvGrpSpPr/>
            <p:nvPr/>
          </p:nvGrpSpPr>
          <p:grpSpPr>
            <a:xfrm>
              <a:off x="1533079" y="3282951"/>
              <a:ext cx="2025648" cy="1746249"/>
              <a:chOff x="5083176" y="2555875"/>
              <a:chExt cx="2025648" cy="1746249"/>
            </a:xfrm>
          </p:grpSpPr>
          <p:sp>
            <p:nvSpPr>
              <p:cNvPr id="23" name="Hexagon 22">
                <a:extLst>
                  <a:ext uri="{FF2B5EF4-FFF2-40B4-BE49-F238E27FC236}">
                    <a16:creationId xmlns:a16="http://schemas.microsoft.com/office/drawing/2014/main" id="{D070FC26-B45C-4B15-A1A9-09DD4D44B43E}"/>
                  </a:ext>
                </a:extLst>
              </p:cNvPr>
              <p:cNvSpPr/>
              <p:nvPr/>
            </p:nvSpPr>
            <p:spPr>
              <a:xfrm>
                <a:off x="5083176" y="2555875"/>
                <a:ext cx="2025648" cy="174624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Dubai" panose="020B0503030403030204" pitchFamily="34" charset="-78"/>
                  <a:cs typeface="Dubai" panose="020B0503030403030204" pitchFamily="34" charset="-78"/>
                </a:endParaRPr>
              </a:p>
            </p:txBody>
          </p:sp>
          <p:sp>
            <p:nvSpPr>
              <p:cNvPr id="24" name="Hexagon 23">
                <a:extLst>
                  <a:ext uri="{FF2B5EF4-FFF2-40B4-BE49-F238E27FC236}">
                    <a16:creationId xmlns:a16="http://schemas.microsoft.com/office/drawing/2014/main" id="{879053D3-EAC2-49F8-8227-FCBA03D20B59}"/>
                  </a:ext>
                </a:extLst>
              </p:cNvPr>
              <p:cNvSpPr/>
              <p:nvPr/>
            </p:nvSpPr>
            <p:spPr>
              <a:xfrm>
                <a:off x="5228315" y="2725259"/>
                <a:ext cx="1735370" cy="1407479"/>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solidFill>
                      <a:srgbClr val="00435A"/>
                    </a:solidFill>
                    <a:latin typeface="Dubai" panose="020B0503030403030204" pitchFamily="34" charset="-78"/>
                    <a:cs typeface="Dubai" panose="020B0503030403030204" pitchFamily="34" charset="-78"/>
                  </a:rPr>
                  <a:t>شركاء الواحة</a:t>
                </a:r>
                <a:endParaRPr lang="en-US" sz="1200" b="1" dirty="0">
                  <a:solidFill>
                    <a:srgbClr val="00435A"/>
                  </a:solidFill>
                  <a:latin typeface="Dubai" panose="020B0503030403030204" pitchFamily="34" charset="-78"/>
                  <a:cs typeface="Dubai" panose="020B0503030403030204" pitchFamily="34" charset="-78"/>
                </a:endParaRPr>
              </a:p>
            </p:txBody>
          </p:sp>
        </p:grpSp>
        <p:sp>
          <p:nvSpPr>
            <p:cNvPr id="12" name="Hexagon 11">
              <a:extLst>
                <a:ext uri="{FF2B5EF4-FFF2-40B4-BE49-F238E27FC236}">
                  <a16:creationId xmlns:a16="http://schemas.microsoft.com/office/drawing/2014/main" id="{068E0E39-1369-429D-AA19-B4CB32613C26}"/>
                </a:ext>
              </a:extLst>
            </p:cNvPr>
            <p:cNvSpPr/>
            <p:nvPr/>
          </p:nvSpPr>
          <p:spPr>
            <a:xfrm>
              <a:off x="1794143" y="1562471"/>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الحكومة</a:t>
              </a:r>
              <a:endParaRPr lang="en-US" sz="1200" b="1" dirty="0">
                <a:latin typeface="Dubai" panose="020B0503030403030204" pitchFamily="34" charset="-78"/>
                <a:cs typeface="Dubai" panose="020B0503030403030204" pitchFamily="34" charset="-78"/>
              </a:endParaRPr>
            </a:p>
          </p:txBody>
        </p:sp>
        <p:sp>
          <p:nvSpPr>
            <p:cNvPr id="13" name="Hexagon 12">
              <a:extLst>
                <a:ext uri="{FF2B5EF4-FFF2-40B4-BE49-F238E27FC236}">
                  <a16:creationId xmlns:a16="http://schemas.microsoft.com/office/drawing/2014/main" id="{9E490456-B61A-49D7-A169-49161CC1F723}"/>
                </a:ext>
              </a:extLst>
            </p:cNvPr>
            <p:cNvSpPr/>
            <p:nvPr/>
          </p:nvSpPr>
          <p:spPr>
            <a:xfrm>
              <a:off x="3441863" y="2619297"/>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المطورون العقاريون</a:t>
              </a:r>
              <a:endParaRPr lang="en-US" sz="1200" b="1" dirty="0">
                <a:latin typeface="Dubai" panose="020B0503030403030204" pitchFamily="34" charset="-78"/>
                <a:cs typeface="Dubai" panose="020B0503030403030204" pitchFamily="34" charset="-78"/>
              </a:endParaRPr>
            </a:p>
          </p:txBody>
        </p:sp>
        <p:sp>
          <p:nvSpPr>
            <p:cNvPr id="14" name="Hexagon 13">
              <a:extLst>
                <a:ext uri="{FF2B5EF4-FFF2-40B4-BE49-F238E27FC236}">
                  <a16:creationId xmlns:a16="http://schemas.microsoft.com/office/drawing/2014/main" id="{E064BFD9-7592-4783-8381-4F9FCB77C47F}"/>
                </a:ext>
              </a:extLst>
            </p:cNvPr>
            <p:cNvSpPr/>
            <p:nvPr/>
          </p:nvSpPr>
          <p:spPr>
            <a:xfrm>
              <a:off x="3441863" y="4358000"/>
              <a:ext cx="1503521" cy="1296139"/>
            </a:xfrm>
            <a:prstGeom prst="hex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050" b="1" dirty="0">
                  <a:latin typeface="Dubai" panose="020B0503030403030204" pitchFamily="34" charset="-78"/>
                  <a:cs typeface="Dubai" panose="020B0503030403030204" pitchFamily="34" charset="-78"/>
                </a:rPr>
                <a:t>المؤسسات الأكاديمية</a:t>
              </a:r>
              <a:endParaRPr lang="en-US" sz="1050" b="1" dirty="0">
                <a:latin typeface="Dubai" panose="020B0503030403030204" pitchFamily="34" charset="-78"/>
                <a:cs typeface="Dubai" panose="020B0503030403030204" pitchFamily="34" charset="-78"/>
              </a:endParaRPr>
            </a:p>
          </p:txBody>
        </p:sp>
        <p:sp>
          <p:nvSpPr>
            <p:cNvPr id="20" name="Hexagon 19">
              <a:extLst>
                <a:ext uri="{FF2B5EF4-FFF2-40B4-BE49-F238E27FC236}">
                  <a16:creationId xmlns:a16="http://schemas.microsoft.com/office/drawing/2014/main" id="{494C5378-A2A3-4E2E-94D9-C0925CFA2785}"/>
                </a:ext>
              </a:extLst>
            </p:cNvPr>
            <p:cNvSpPr/>
            <p:nvPr/>
          </p:nvSpPr>
          <p:spPr>
            <a:xfrm>
              <a:off x="1794143" y="530347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الشركات الكبرى</a:t>
              </a:r>
              <a:endParaRPr lang="en-US" sz="1200" dirty="0">
                <a:latin typeface="Dubai" panose="020B0503030403030204" pitchFamily="34" charset="-78"/>
                <a:cs typeface="Dubai" panose="020B0503030403030204" pitchFamily="34" charset="-78"/>
              </a:endParaRPr>
            </a:p>
          </p:txBody>
        </p:sp>
        <p:sp>
          <p:nvSpPr>
            <p:cNvPr id="21" name="Hexagon 20">
              <a:extLst>
                <a:ext uri="{FF2B5EF4-FFF2-40B4-BE49-F238E27FC236}">
                  <a16:creationId xmlns:a16="http://schemas.microsoft.com/office/drawing/2014/main" id="{25CC0F81-F24C-4731-99D2-D24949A10FD2}"/>
                </a:ext>
              </a:extLst>
            </p:cNvPr>
            <p:cNvSpPr/>
            <p:nvPr/>
          </p:nvSpPr>
          <p:spPr>
            <a:xfrm>
              <a:off x="182237" y="435800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رأس المال الجريء</a:t>
              </a:r>
              <a:endParaRPr lang="en-US" sz="1200" dirty="0">
                <a:latin typeface="Dubai" panose="020B0503030403030204" pitchFamily="34" charset="-78"/>
                <a:cs typeface="Dubai" panose="020B0503030403030204" pitchFamily="34" charset="-78"/>
              </a:endParaRPr>
            </a:p>
          </p:txBody>
        </p:sp>
        <p:sp>
          <p:nvSpPr>
            <p:cNvPr id="22" name="Hexagon 21">
              <a:extLst>
                <a:ext uri="{FF2B5EF4-FFF2-40B4-BE49-F238E27FC236}">
                  <a16:creationId xmlns:a16="http://schemas.microsoft.com/office/drawing/2014/main" id="{3B221950-356E-4D40-9322-E64FF193D4C2}"/>
                </a:ext>
              </a:extLst>
            </p:cNvPr>
            <p:cNvSpPr/>
            <p:nvPr/>
          </p:nvSpPr>
          <p:spPr>
            <a:xfrm>
              <a:off x="182237" y="2619297"/>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الجمعيات العلمية والمهنية</a:t>
              </a:r>
              <a:endParaRPr lang="en-US" sz="1200" dirty="0">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1132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الشركاء الرئيسون للواحة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F9CB1DE3-0B85-4AA0-99F4-F930152C5783}"/>
              </a:ext>
            </a:extLst>
          </p:cNvPr>
          <p:cNvGrpSpPr/>
          <p:nvPr/>
        </p:nvGrpSpPr>
        <p:grpSpPr>
          <a:xfrm>
            <a:off x="5313627" y="1940842"/>
            <a:ext cx="5499144" cy="4051585"/>
            <a:chOff x="5763199" y="1648522"/>
            <a:chExt cx="5499144" cy="4051585"/>
          </a:xfrm>
        </p:grpSpPr>
        <p:grpSp>
          <p:nvGrpSpPr>
            <p:cNvPr id="16" name="Group 15">
              <a:extLst>
                <a:ext uri="{FF2B5EF4-FFF2-40B4-BE49-F238E27FC236}">
                  <a16:creationId xmlns:a16="http://schemas.microsoft.com/office/drawing/2014/main" id="{5D9A51AB-E971-4A13-9BAD-8B61EE46986F}"/>
                </a:ext>
              </a:extLst>
            </p:cNvPr>
            <p:cNvGrpSpPr/>
            <p:nvPr/>
          </p:nvGrpSpPr>
          <p:grpSpPr>
            <a:xfrm>
              <a:off x="5763199" y="1710488"/>
              <a:ext cx="5322845" cy="3989619"/>
              <a:chOff x="5984871" y="1710488"/>
              <a:chExt cx="5322845" cy="3989619"/>
            </a:xfrm>
          </p:grpSpPr>
          <p:sp>
            <p:nvSpPr>
              <p:cNvPr id="18" name="Rectangle 17">
                <a:extLst>
                  <a:ext uri="{FF2B5EF4-FFF2-40B4-BE49-F238E27FC236}">
                    <a16:creationId xmlns:a16="http://schemas.microsoft.com/office/drawing/2014/main" id="{8984DC35-A1EF-4423-BE92-15C1D43EC09C}"/>
                  </a:ext>
                </a:extLst>
              </p:cNvPr>
              <p:cNvSpPr/>
              <p:nvPr/>
            </p:nvSpPr>
            <p:spPr>
              <a:xfrm>
                <a:off x="5984871" y="2018453"/>
                <a:ext cx="5322845" cy="368165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عند المبادرة في إنشاء واحة علمية يسعى المؤسسون جاهدين لاستقطاب الشركات الكبرى أو النامية الموجودة في المنطقة، وحفزها على الانتقال إلى الواحة أو فتح فروع فيها، وتقدم بعض الواحات حوافز للشركات الكبرى، مثل تخفيض الإيجار لفترة في البداية، أو إعطائهم دورًا في الإشراف على الواحة، مثالًا لذلك انتقال شركة </a:t>
                </a:r>
                <a:r>
                  <a:rPr lang="ar-SA" sz="1600" dirty="0" err="1">
                    <a:solidFill>
                      <a:schemeClr val="tx1"/>
                    </a:solidFill>
                    <a:latin typeface="Dubai" panose="020B0503030403030204" pitchFamily="34" charset="-78"/>
                    <a:ea typeface="Times New Roman" panose="02020603050405020304" pitchFamily="18" charset="0"/>
                    <a:cs typeface="Dubai" panose="020B0503030403030204" pitchFamily="34" charset="-78"/>
                  </a:rPr>
                  <a:t>هوليت-باكارد</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 العملاقة إلى واحة ستانفورد للبحوث، ومحليًّا مثل إنشاء مركز للبحوث لشركة سابك في وادي الرياض للتقنية بجامعة الملك سعود بالرياض. وإنشاء مركز أبحاث لشركة سبكيم في وادي الظهران للتقنية. </a:t>
                </a:r>
              </a:p>
            </p:txBody>
          </p:sp>
          <p:sp>
            <p:nvSpPr>
              <p:cNvPr id="19" name="Rectangle 18">
                <a:extLst>
                  <a:ext uri="{FF2B5EF4-FFF2-40B4-BE49-F238E27FC236}">
                    <a16:creationId xmlns:a16="http://schemas.microsoft.com/office/drawing/2014/main" id="{F814D9FE-F788-4BF8-8A03-B9588C7DB0D6}"/>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b="1" dirty="0">
                    <a:latin typeface="Dubai" panose="020B0503030403030204" pitchFamily="34" charset="-78"/>
                    <a:ea typeface="Calibri" panose="020F0502020204030204" pitchFamily="34" charset="0"/>
                    <a:cs typeface="Dubai" panose="020B0503030403030204" pitchFamily="34" charset="-78"/>
                  </a:rPr>
                  <a:t> الشركات الكبرى</a:t>
                </a:r>
              </a:p>
            </p:txBody>
          </p:sp>
        </p:grpSp>
        <p:sp>
          <p:nvSpPr>
            <p:cNvPr id="17" name="Heptagon 16">
              <a:extLst>
                <a:ext uri="{FF2B5EF4-FFF2-40B4-BE49-F238E27FC236}">
                  <a16:creationId xmlns:a16="http://schemas.microsoft.com/office/drawing/2014/main" id="{7EF49488-AB35-4DA6-8CDE-B8175008F1C3}"/>
                </a:ext>
              </a:extLst>
            </p:cNvPr>
            <p:cNvSpPr/>
            <p:nvPr/>
          </p:nvSpPr>
          <p:spPr>
            <a:xfrm>
              <a:off x="10580119" y="1648522"/>
              <a:ext cx="682224" cy="684844"/>
            </a:xfrm>
            <a:prstGeom prst="hept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t>04</a:t>
              </a:r>
            </a:p>
          </p:txBody>
        </p:sp>
      </p:grpSp>
      <p:grpSp>
        <p:nvGrpSpPr>
          <p:cNvPr id="10" name="Group 9">
            <a:extLst>
              <a:ext uri="{FF2B5EF4-FFF2-40B4-BE49-F238E27FC236}">
                <a16:creationId xmlns:a16="http://schemas.microsoft.com/office/drawing/2014/main" id="{EBD68212-D626-4016-860A-556FFBBB9A3B}"/>
              </a:ext>
            </a:extLst>
          </p:cNvPr>
          <p:cNvGrpSpPr/>
          <p:nvPr/>
        </p:nvGrpSpPr>
        <p:grpSpPr>
          <a:xfrm>
            <a:off x="1041723" y="1741403"/>
            <a:ext cx="3494765" cy="3695795"/>
            <a:chOff x="182237" y="1562471"/>
            <a:chExt cx="4763147" cy="5037138"/>
          </a:xfrm>
        </p:grpSpPr>
        <p:grpSp>
          <p:nvGrpSpPr>
            <p:cNvPr id="11" name="Group 10">
              <a:extLst>
                <a:ext uri="{FF2B5EF4-FFF2-40B4-BE49-F238E27FC236}">
                  <a16:creationId xmlns:a16="http://schemas.microsoft.com/office/drawing/2014/main" id="{0A744AAC-C84D-41EB-8FDC-F365F3525B8F}"/>
                </a:ext>
              </a:extLst>
            </p:cNvPr>
            <p:cNvGrpSpPr/>
            <p:nvPr/>
          </p:nvGrpSpPr>
          <p:grpSpPr>
            <a:xfrm>
              <a:off x="1533079" y="3282951"/>
              <a:ext cx="2025648" cy="1746249"/>
              <a:chOff x="5083176" y="2555875"/>
              <a:chExt cx="2025648" cy="1746249"/>
            </a:xfrm>
          </p:grpSpPr>
          <p:sp>
            <p:nvSpPr>
              <p:cNvPr id="23" name="Hexagon 22">
                <a:extLst>
                  <a:ext uri="{FF2B5EF4-FFF2-40B4-BE49-F238E27FC236}">
                    <a16:creationId xmlns:a16="http://schemas.microsoft.com/office/drawing/2014/main" id="{D070FC26-B45C-4B15-A1A9-09DD4D44B43E}"/>
                  </a:ext>
                </a:extLst>
              </p:cNvPr>
              <p:cNvSpPr/>
              <p:nvPr/>
            </p:nvSpPr>
            <p:spPr>
              <a:xfrm>
                <a:off x="5083176" y="2555875"/>
                <a:ext cx="2025648" cy="174624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Dubai" panose="020B0503030403030204" pitchFamily="34" charset="-78"/>
                  <a:cs typeface="Dubai" panose="020B0503030403030204" pitchFamily="34" charset="-78"/>
                </a:endParaRPr>
              </a:p>
            </p:txBody>
          </p:sp>
          <p:sp>
            <p:nvSpPr>
              <p:cNvPr id="24" name="Hexagon 23">
                <a:extLst>
                  <a:ext uri="{FF2B5EF4-FFF2-40B4-BE49-F238E27FC236}">
                    <a16:creationId xmlns:a16="http://schemas.microsoft.com/office/drawing/2014/main" id="{879053D3-EAC2-49F8-8227-FCBA03D20B59}"/>
                  </a:ext>
                </a:extLst>
              </p:cNvPr>
              <p:cNvSpPr/>
              <p:nvPr/>
            </p:nvSpPr>
            <p:spPr>
              <a:xfrm>
                <a:off x="5228315" y="2725259"/>
                <a:ext cx="1735370" cy="1407479"/>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solidFill>
                      <a:srgbClr val="00435A"/>
                    </a:solidFill>
                    <a:latin typeface="Dubai" panose="020B0503030403030204" pitchFamily="34" charset="-78"/>
                    <a:cs typeface="Dubai" panose="020B0503030403030204" pitchFamily="34" charset="-78"/>
                  </a:rPr>
                  <a:t>شركاء الواحة</a:t>
                </a:r>
                <a:endParaRPr lang="en-US" sz="1200" b="1" dirty="0">
                  <a:solidFill>
                    <a:srgbClr val="00435A"/>
                  </a:solidFill>
                  <a:latin typeface="Dubai" panose="020B0503030403030204" pitchFamily="34" charset="-78"/>
                  <a:cs typeface="Dubai" panose="020B0503030403030204" pitchFamily="34" charset="-78"/>
                </a:endParaRPr>
              </a:p>
            </p:txBody>
          </p:sp>
        </p:grpSp>
        <p:sp>
          <p:nvSpPr>
            <p:cNvPr id="12" name="Hexagon 11">
              <a:extLst>
                <a:ext uri="{FF2B5EF4-FFF2-40B4-BE49-F238E27FC236}">
                  <a16:creationId xmlns:a16="http://schemas.microsoft.com/office/drawing/2014/main" id="{068E0E39-1369-429D-AA19-B4CB32613C26}"/>
                </a:ext>
              </a:extLst>
            </p:cNvPr>
            <p:cNvSpPr/>
            <p:nvPr/>
          </p:nvSpPr>
          <p:spPr>
            <a:xfrm>
              <a:off x="1794143" y="1562471"/>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الحكومة</a:t>
              </a:r>
              <a:endParaRPr lang="en-US" sz="1200" b="1" dirty="0">
                <a:latin typeface="Dubai" panose="020B0503030403030204" pitchFamily="34" charset="-78"/>
                <a:cs typeface="Dubai" panose="020B0503030403030204" pitchFamily="34" charset="-78"/>
              </a:endParaRPr>
            </a:p>
          </p:txBody>
        </p:sp>
        <p:sp>
          <p:nvSpPr>
            <p:cNvPr id="13" name="Hexagon 12">
              <a:extLst>
                <a:ext uri="{FF2B5EF4-FFF2-40B4-BE49-F238E27FC236}">
                  <a16:creationId xmlns:a16="http://schemas.microsoft.com/office/drawing/2014/main" id="{9E490456-B61A-49D7-A169-49161CC1F723}"/>
                </a:ext>
              </a:extLst>
            </p:cNvPr>
            <p:cNvSpPr/>
            <p:nvPr/>
          </p:nvSpPr>
          <p:spPr>
            <a:xfrm>
              <a:off x="3441863" y="2619297"/>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المطورون العقاريون</a:t>
              </a:r>
              <a:endParaRPr lang="en-US" sz="1200" b="1" dirty="0">
                <a:latin typeface="Dubai" panose="020B0503030403030204" pitchFamily="34" charset="-78"/>
                <a:cs typeface="Dubai" panose="020B0503030403030204" pitchFamily="34" charset="-78"/>
              </a:endParaRPr>
            </a:p>
          </p:txBody>
        </p:sp>
        <p:sp>
          <p:nvSpPr>
            <p:cNvPr id="14" name="Hexagon 13">
              <a:extLst>
                <a:ext uri="{FF2B5EF4-FFF2-40B4-BE49-F238E27FC236}">
                  <a16:creationId xmlns:a16="http://schemas.microsoft.com/office/drawing/2014/main" id="{E064BFD9-7592-4783-8381-4F9FCB77C47F}"/>
                </a:ext>
              </a:extLst>
            </p:cNvPr>
            <p:cNvSpPr/>
            <p:nvPr/>
          </p:nvSpPr>
          <p:spPr>
            <a:xfrm>
              <a:off x="3441863" y="4358000"/>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050" b="1" dirty="0">
                  <a:latin typeface="Dubai" panose="020B0503030403030204" pitchFamily="34" charset="-78"/>
                  <a:cs typeface="Dubai" panose="020B0503030403030204" pitchFamily="34" charset="-78"/>
                </a:rPr>
                <a:t>المؤسسات الأكاديمية</a:t>
              </a:r>
              <a:endParaRPr lang="en-US" sz="1050" b="1" dirty="0">
                <a:latin typeface="Dubai" panose="020B0503030403030204" pitchFamily="34" charset="-78"/>
                <a:cs typeface="Dubai" panose="020B0503030403030204" pitchFamily="34" charset="-78"/>
              </a:endParaRPr>
            </a:p>
          </p:txBody>
        </p:sp>
        <p:sp>
          <p:nvSpPr>
            <p:cNvPr id="20" name="Hexagon 19">
              <a:extLst>
                <a:ext uri="{FF2B5EF4-FFF2-40B4-BE49-F238E27FC236}">
                  <a16:creationId xmlns:a16="http://schemas.microsoft.com/office/drawing/2014/main" id="{494C5378-A2A3-4E2E-94D9-C0925CFA2785}"/>
                </a:ext>
              </a:extLst>
            </p:cNvPr>
            <p:cNvSpPr/>
            <p:nvPr/>
          </p:nvSpPr>
          <p:spPr>
            <a:xfrm>
              <a:off x="1794143" y="5303470"/>
              <a:ext cx="1503521" cy="1296139"/>
            </a:xfrm>
            <a:prstGeom prst="hex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الشركات الكبرى</a:t>
              </a:r>
              <a:endParaRPr lang="en-US" sz="1200" b="1" dirty="0">
                <a:latin typeface="Dubai" panose="020B0503030403030204" pitchFamily="34" charset="-78"/>
                <a:cs typeface="Dubai" panose="020B0503030403030204" pitchFamily="34" charset="-78"/>
              </a:endParaRPr>
            </a:p>
          </p:txBody>
        </p:sp>
        <p:sp>
          <p:nvSpPr>
            <p:cNvPr id="21" name="Hexagon 20">
              <a:extLst>
                <a:ext uri="{FF2B5EF4-FFF2-40B4-BE49-F238E27FC236}">
                  <a16:creationId xmlns:a16="http://schemas.microsoft.com/office/drawing/2014/main" id="{25CC0F81-F24C-4731-99D2-D24949A10FD2}"/>
                </a:ext>
              </a:extLst>
            </p:cNvPr>
            <p:cNvSpPr/>
            <p:nvPr/>
          </p:nvSpPr>
          <p:spPr>
            <a:xfrm>
              <a:off x="182237" y="4358000"/>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رأس المال الجريء</a:t>
              </a:r>
              <a:endParaRPr lang="en-US" sz="1200" dirty="0">
                <a:latin typeface="Dubai" panose="020B0503030403030204" pitchFamily="34" charset="-78"/>
                <a:cs typeface="Dubai" panose="020B0503030403030204" pitchFamily="34" charset="-78"/>
              </a:endParaRPr>
            </a:p>
          </p:txBody>
        </p:sp>
        <p:sp>
          <p:nvSpPr>
            <p:cNvPr id="22" name="Hexagon 21">
              <a:extLst>
                <a:ext uri="{FF2B5EF4-FFF2-40B4-BE49-F238E27FC236}">
                  <a16:creationId xmlns:a16="http://schemas.microsoft.com/office/drawing/2014/main" id="{3B221950-356E-4D40-9322-E64FF193D4C2}"/>
                </a:ext>
              </a:extLst>
            </p:cNvPr>
            <p:cNvSpPr/>
            <p:nvPr/>
          </p:nvSpPr>
          <p:spPr>
            <a:xfrm>
              <a:off x="182237" y="2619297"/>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الجمعيات العلمية والمهنية</a:t>
              </a:r>
              <a:endParaRPr lang="en-US" sz="1200" dirty="0">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161114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الشركاء الرئيسون للواحة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F9CB1DE3-0B85-4AA0-99F4-F930152C5783}"/>
              </a:ext>
            </a:extLst>
          </p:cNvPr>
          <p:cNvGrpSpPr/>
          <p:nvPr/>
        </p:nvGrpSpPr>
        <p:grpSpPr>
          <a:xfrm>
            <a:off x="5313627" y="1940842"/>
            <a:ext cx="5499144" cy="4051585"/>
            <a:chOff x="5763199" y="1648522"/>
            <a:chExt cx="5499144" cy="4051585"/>
          </a:xfrm>
        </p:grpSpPr>
        <p:grpSp>
          <p:nvGrpSpPr>
            <p:cNvPr id="16" name="Group 15">
              <a:extLst>
                <a:ext uri="{FF2B5EF4-FFF2-40B4-BE49-F238E27FC236}">
                  <a16:creationId xmlns:a16="http://schemas.microsoft.com/office/drawing/2014/main" id="{5D9A51AB-E971-4A13-9BAD-8B61EE46986F}"/>
                </a:ext>
              </a:extLst>
            </p:cNvPr>
            <p:cNvGrpSpPr/>
            <p:nvPr/>
          </p:nvGrpSpPr>
          <p:grpSpPr>
            <a:xfrm>
              <a:off x="5763199" y="1710488"/>
              <a:ext cx="5322845" cy="3989619"/>
              <a:chOff x="5984871" y="1710488"/>
              <a:chExt cx="5322845" cy="3989619"/>
            </a:xfrm>
          </p:grpSpPr>
          <p:sp>
            <p:nvSpPr>
              <p:cNvPr id="18" name="Rectangle 17">
                <a:extLst>
                  <a:ext uri="{FF2B5EF4-FFF2-40B4-BE49-F238E27FC236}">
                    <a16:creationId xmlns:a16="http://schemas.microsoft.com/office/drawing/2014/main" id="{8984DC35-A1EF-4423-BE92-15C1D43EC09C}"/>
                  </a:ext>
                </a:extLst>
              </p:cNvPr>
              <p:cNvSpPr/>
              <p:nvPr/>
            </p:nvSpPr>
            <p:spPr>
              <a:xfrm>
                <a:off x="5984871" y="2018453"/>
                <a:ext cx="5322845" cy="368165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تعتبر شركات رأس المال الجريء جزءًا لا يتجزأ من معظم مشروعات الأعمال المبتكرة، وكما هو معروف فإن رأس المال الجريء هو وسيلة لتمويل، وبدء أو تطوير أو توسيع أو شراء مشروع. ويستحوذ رأس المال الجريء (</a:t>
                </a:r>
                <a:r>
                  <a:rPr lang="en-US"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VC) </a:t>
                </a: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على نسبة متفق عليها من رأس مال الشركة (حقوق الملكية) مقابل توفير التمويل اللازم. </a:t>
                </a:r>
              </a:p>
            </p:txBody>
          </p:sp>
          <p:sp>
            <p:nvSpPr>
              <p:cNvPr id="19" name="Rectangle 18">
                <a:extLst>
                  <a:ext uri="{FF2B5EF4-FFF2-40B4-BE49-F238E27FC236}">
                    <a16:creationId xmlns:a16="http://schemas.microsoft.com/office/drawing/2014/main" id="{F814D9FE-F788-4BF8-8A03-B9588C7DB0D6}"/>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b="1" dirty="0">
                    <a:latin typeface="Dubai" panose="020B0503030403030204" pitchFamily="34" charset="-78"/>
                    <a:ea typeface="Calibri" panose="020F0502020204030204" pitchFamily="34" charset="0"/>
                    <a:cs typeface="Dubai" panose="020B0503030403030204" pitchFamily="34" charset="-78"/>
                  </a:rPr>
                  <a:t>رأس المال الجريء</a:t>
                </a:r>
              </a:p>
            </p:txBody>
          </p:sp>
        </p:grpSp>
        <p:sp>
          <p:nvSpPr>
            <p:cNvPr id="17" name="Heptagon 16">
              <a:extLst>
                <a:ext uri="{FF2B5EF4-FFF2-40B4-BE49-F238E27FC236}">
                  <a16:creationId xmlns:a16="http://schemas.microsoft.com/office/drawing/2014/main" id="{7EF49488-AB35-4DA6-8CDE-B8175008F1C3}"/>
                </a:ext>
              </a:extLst>
            </p:cNvPr>
            <p:cNvSpPr/>
            <p:nvPr/>
          </p:nvSpPr>
          <p:spPr>
            <a:xfrm>
              <a:off x="10580119" y="1648522"/>
              <a:ext cx="682224" cy="684844"/>
            </a:xfrm>
            <a:prstGeom prst="hept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t>05</a:t>
              </a:r>
            </a:p>
          </p:txBody>
        </p:sp>
      </p:grpSp>
      <p:grpSp>
        <p:nvGrpSpPr>
          <p:cNvPr id="10" name="Group 9">
            <a:extLst>
              <a:ext uri="{FF2B5EF4-FFF2-40B4-BE49-F238E27FC236}">
                <a16:creationId xmlns:a16="http://schemas.microsoft.com/office/drawing/2014/main" id="{EBD68212-D626-4016-860A-556FFBBB9A3B}"/>
              </a:ext>
            </a:extLst>
          </p:cNvPr>
          <p:cNvGrpSpPr/>
          <p:nvPr/>
        </p:nvGrpSpPr>
        <p:grpSpPr>
          <a:xfrm>
            <a:off x="1041723" y="1741403"/>
            <a:ext cx="3494765" cy="3695795"/>
            <a:chOff x="182237" y="1562471"/>
            <a:chExt cx="4763147" cy="5037138"/>
          </a:xfrm>
        </p:grpSpPr>
        <p:grpSp>
          <p:nvGrpSpPr>
            <p:cNvPr id="11" name="Group 10">
              <a:extLst>
                <a:ext uri="{FF2B5EF4-FFF2-40B4-BE49-F238E27FC236}">
                  <a16:creationId xmlns:a16="http://schemas.microsoft.com/office/drawing/2014/main" id="{0A744AAC-C84D-41EB-8FDC-F365F3525B8F}"/>
                </a:ext>
              </a:extLst>
            </p:cNvPr>
            <p:cNvGrpSpPr/>
            <p:nvPr/>
          </p:nvGrpSpPr>
          <p:grpSpPr>
            <a:xfrm>
              <a:off x="1533079" y="3282951"/>
              <a:ext cx="2025648" cy="1746249"/>
              <a:chOff x="5083176" y="2555875"/>
              <a:chExt cx="2025648" cy="1746249"/>
            </a:xfrm>
          </p:grpSpPr>
          <p:sp>
            <p:nvSpPr>
              <p:cNvPr id="23" name="Hexagon 22">
                <a:extLst>
                  <a:ext uri="{FF2B5EF4-FFF2-40B4-BE49-F238E27FC236}">
                    <a16:creationId xmlns:a16="http://schemas.microsoft.com/office/drawing/2014/main" id="{D070FC26-B45C-4B15-A1A9-09DD4D44B43E}"/>
                  </a:ext>
                </a:extLst>
              </p:cNvPr>
              <p:cNvSpPr/>
              <p:nvPr/>
            </p:nvSpPr>
            <p:spPr>
              <a:xfrm>
                <a:off x="5083176" y="2555875"/>
                <a:ext cx="2025648" cy="174624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Dubai" panose="020B0503030403030204" pitchFamily="34" charset="-78"/>
                  <a:cs typeface="Dubai" panose="020B0503030403030204" pitchFamily="34" charset="-78"/>
                </a:endParaRPr>
              </a:p>
            </p:txBody>
          </p:sp>
          <p:sp>
            <p:nvSpPr>
              <p:cNvPr id="24" name="Hexagon 23">
                <a:extLst>
                  <a:ext uri="{FF2B5EF4-FFF2-40B4-BE49-F238E27FC236}">
                    <a16:creationId xmlns:a16="http://schemas.microsoft.com/office/drawing/2014/main" id="{879053D3-EAC2-49F8-8227-FCBA03D20B59}"/>
                  </a:ext>
                </a:extLst>
              </p:cNvPr>
              <p:cNvSpPr/>
              <p:nvPr/>
            </p:nvSpPr>
            <p:spPr>
              <a:xfrm>
                <a:off x="5228315" y="2725259"/>
                <a:ext cx="1735370" cy="1407479"/>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solidFill>
                      <a:srgbClr val="00435A"/>
                    </a:solidFill>
                    <a:latin typeface="Dubai" panose="020B0503030403030204" pitchFamily="34" charset="-78"/>
                    <a:cs typeface="Dubai" panose="020B0503030403030204" pitchFamily="34" charset="-78"/>
                  </a:rPr>
                  <a:t>شركاء الواحة</a:t>
                </a:r>
                <a:endParaRPr lang="en-US" sz="1200" b="1" dirty="0">
                  <a:solidFill>
                    <a:srgbClr val="00435A"/>
                  </a:solidFill>
                  <a:latin typeface="Dubai" panose="020B0503030403030204" pitchFamily="34" charset="-78"/>
                  <a:cs typeface="Dubai" panose="020B0503030403030204" pitchFamily="34" charset="-78"/>
                </a:endParaRPr>
              </a:p>
            </p:txBody>
          </p:sp>
        </p:grpSp>
        <p:sp>
          <p:nvSpPr>
            <p:cNvPr id="12" name="Hexagon 11">
              <a:extLst>
                <a:ext uri="{FF2B5EF4-FFF2-40B4-BE49-F238E27FC236}">
                  <a16:creationId xmlns:a16="http://schemas.microsoft.com/office/drawing/2014/main" id="{068E0E39-1369-429D-AA19-B4CB32613C26}"/>
                </a:ext>
              </a:extLst>
            </p:cNvPr>
            <p:cNvSpPr/>
            <p:nvPr/>
          </p:nvSpPr>
          <p:spPr>
            <a:xfrm>
              <a:off x="1794143" y="1562471"/>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الحكومة</a:t>
              </a:r>
              <a:endParaRPr lang="en-US" sz="1200" b="1" dirty="0">
                <a:latin typeface="Dubai" panose="020B0503030403030204" pitchFamily="34" charset="-78"/>
                <a:cs typeface="Dubai" panose="020B0503030403030204" pitchFamily="34" charset="-78"/>
              </a:endParaRPr>
            </a:p>
          </p:txBody>
        </p:sp>
        <p:sp>
          <p:nvSpPr>
            <p:cNvPr id="13" name="Hexagon 12">
              <a:extLst>
                <a:ext uri="{FF2B5EF4-FFF2-40B4-BE49-F238E27FC236}">
                  <a16:creationId xmlns:a16="http://schemas.microsoft.com/office/drawing/2014/main" id="{9E490456-B61A-49D7-A169-49161CC1F723}"/>
                </a:ext>
              </a:extLst>
            </p:cNvPr>
            <p:cNvSpPr/>
            <p:nvPr/>
          </p:nvSpPr>
          <p:spPr>
            <a:xfrm>
              <a:off x="3441863" y="2619297"/>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المطورون العقاريون</a:t>
              </a:r>
              <a:endParaRPr lang="en-US" sz="1200" b="1" dirty="0">
                <a:latin typeface="Dubai" panose="020B0503030403030204" pitchFamily="34" charset="-78"/>
                <a:cs typeface="Dubai" panose="020B0503030403030204" pitchFamily="34" charset="-78"/>
              </a:endParaRPr>
            </a:p>
          </p:txBody>
        </p:sp>
        <p:sp>
          <p:nvSpPr>
            <p:cNvPr id="14" name="Hexagon 13">
              <a:extLst>
                <a:ext uri="{FF2B5EF4-FFF2-40B4-BE49-F238E27FC236}">
                  <a16:creationId xmlns:a16="http://schemas.microsoft.com/office/drawing/2014/main" id="{E064BFD9-7592-4783-8381-4F9FCB77C47F}"/>
                </a:ext>
              </a:extLst>
            </p:cNvPr>
            <p:cNvSpPr/>
            <p:nvPr/>
          </p:nvSpPr>
          <p:spPr>
            <a:xfrm>
              <a:off x="3441863" y="4358000"/>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050" b="1" dirty="0">
                  <a:latin typeface="Dubai" panose="020B0503030403030204" pitchFamily="34" charset="-78"/>
                  <a:cs typeface="Dubai" panose="020B0503030403030204" pitchFamily="34" charset="-78"/>
                </a:rPr>
                <a:t>المؤسسات الأكاديمية</a:t>
              </a:r>
              <a:endParaRPr lang="en-US" sz="1050" b="1" dirty="0">
                <a:latin typeface="Dubai" panose="020B0503030403030204" pitchFamily="34" charset="-78"/>
                <a:cs typeface="Dubai" panose="020B0503030403030204" pitchFamily="34" charset="-78"/>
              </a:endParaRPr>
            </a:p>
          </p:txBody>
        </p:sp>
        <p:sp>
          <p:nvSpPr>
            <p:cNvPr id="20" name="Hexagon 19">
              <a:extLst>
                <a:ext uri="{FF2B5EF4-FFF2-40B4-BE49-F238E27FC236}">
                  <a16:creationId xmlns:a16="http://schemas.microsoft.com/office/drawing/2014/main" id="{494C5378-A2A3-4E2E-94D9-C0925CFA2785}"/>
                </a:ext>
              </a:extLst>
            </p:cNvPr>
            <p:cNvSpPr/>
            <p:nvPr/>
          </p:nvSpPr>
          <p:spPr>
            <a:xfrm>
              <a:off x="1794143" y="5303470"/>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الشركات الكبرى</a:t>
              </a:r>
              <a:endParaRPr lang="en-US" sz="1200" b="1" dirty="0">
                <a:latin typeface="Dubai" panose="020B0503030403030204" pitchFamily="34" charset="-78"/>
                <a:cs typeface="Dubai" panose="020B0503030403030204" pitchFamily="34" charset="-78"/>
              </a:endParaRPr>
            </a:p>
          </p:txBody>
        </p:sp>
        <p:sp>
          <p:nvSpPr>
            <p:cNvPr id="21" name="Hexagon 20">
              <a:extLst>
                <a:ext uri="{FF2B5EF4-FFF2-40B4-BE49-F238E27FC236}">
                  <a16:creationId xmlns:a16="http://schemas.microsoft.com/office/drawing/2014/main" id="{25CC0F81-F24C-4731-99D2-D24949A10FD2}"/>
                </a:ext>
              </a:extLst>
            </p:cNvPr>
            <p:cNvSpPr/>
            <p:nvPr/>
          </p:nvSpPr>
          <p:spPr>
            <a:xfrm>
              <a:off x="182237" y="4358000"/>
              <a:ext cx="1503521" cy="1296139"/>
            </a:xfrm>
            <a:prstGeom prst="hex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رأس المال الجريء</a:t>
              </a:r>
              <a:endParaRPr lang="en-US" sz="1200" b="1" dirty="0">
                <a:latin typeface="Dubai" panose="020B0503030403030204" pitchFamily="34" charset="-78"/>
                <a:cs typeface="Dubai" panose="020B0503030403030204" pitchFamily="34" charset="-78"/>
              </a:endParaRPr>
            </a:p>
          </p:txBody>
        </p:sp>
        <p:sp>
          <p:nvSpPr>
            <p:cNvPr id="22" name="Hexagon 21">
              <a:extLst>
                <a:ext uri="{FF2B5EF4-FFF2-40B4-BE49-F238E27FC236}">
                  <a16:creationId xmlns:a16="http://schemas.microsoft.com/office/drawing/2014/main" id="{3B221950-356E-4D40-9322-E64FF193D4C2}"/>
                </a:ext>
              </a:extLst>
            </p:cNvPr>
            <p:cNvSpPr/>
            <p:nvPr/>
          </p:nvSpPr>
          <p:spPr>
            <a:xfrm>
              <a:off x="182237" y="2619297"/>
              <a:ext cx="1503521" cy="1296139"/>
            </a:xfrm>
            <a:prstGeom prst="hexagon">
              <a:avLst/>
            </a:prstGeom>
            <a:solidFill>
              <a:srgbClr val="004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dirty="0">
                  <a:latin typeface="Dubai" panose="020B0503030403030204" pitchFamily="34" charset="-78"/>
                  <a:cs typeface="Dubai" panose="020B0503030403030204" pitchFamily="34" charset="-78"/>
                </a:rPr>
                <a:t>الجمعيات العلمية والمهنية</a:t>
              </a:r>
              <a:endParaRPr lang="en-US" sz="1200" dirty="0">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163957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الشركاء الرئيسون للواحة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الثامن /الشركاء الرئيسون لتأسيس الواحة</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994A47-81FA-443E-9086-4116EF3A2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F9CB1DE3-0B85-4AA0-99F4-F930152C5783}"/>
              </a:ext>
            </a:extLst>
          </p:cNvPr>
          <p:cNvGrpSpPr/>
          <p:nvPr/>
        </p:nvGrpSpPr>
        <p:grpSpPr>
          <a:xfrm>
            <a:off x="5313627" y="1940842"/>
            <a:ext cx="5499144" cy="4051585"/>
            <a:chOff x="5763199" y="1648522"/>
            <a:chExt cx="5499144" cy="4051585"/>
          </a:xfrm>
        </p:grpSpPr>
        <p:grpSp>
          <p:nvGrpSpPr>
            <p:cNvPr id="16" name="Group 15">
              <a:extLst>
                <a:ext uri="{FF2B5EF4-FFF2-40B4-BE49-F238E27FC236}">
                  <a16:creationId xmlns:a16="http://schemas.microsoft.com/office/drawing/2014/main" id="{5D9A51AB-E971-4A13-9BAD-8B61EE46986F}"/>
                </a:ext>
              </a:extLst>
            </p:cNvPr>
            <p:cNvGrpSpPr/>
            <p:nvPr/>
          </p:nvGrpSpPr>
          <p:grpSpPr>
            <a:xfrm>
              <a:off x="5763199" y="1710488"/>
              <a:ext cx="5322845" cy="3989619"/>
              <a:chOff x="5984871" y="1710488"/>
              <a:chExt cx="5322845" cy="3989619"/>
            </a:xfrm>
          </p:grpSpPr>
          <p:sp>
            <p:nvSpPr>
              <p:cNvPr id="18" name="Rectangle 17">
                <a:extLst>
                  <a:ext uri="{FF2B5EF4-FFF2-40B4-BE49-F238E27FC236}">
                    <a16:creationId xmlns:a16="http://schemas.microsoft.com/office/drawing/2014/main" id="{8984DC35-A1EF-4423-BE92-15C1D43EC09C}"/>
                  </a:ext>
                </a:extLst>
              </p:cNvPr>
              <p:cNvSpPr/>
              <p:nvPr/>
            </p:nvSpPr>
            <p:spPr>
              <a:xfrm>
                <a:off x="5984871" y="2018453"/>
                <a:ext cx="5322845" cy="3681654"/>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يسهم العديد من الجمعيات المهنية والعلمية والتنموية في دعم بعض الواحات بهدف تقديم العون للمجتمع عن طريق التنمية الاقتصادية، التي قد توفرها الواحات العلمية للمنطقة. كما أن بعض الجمعيات تكونت أصلًا بهدف البحوث في مجالات معينة، مثل مكافحة أحد الأمراض، أو ابتكار تقنية تفيد شريحة من الناس، مثل وسائل دعم المعوقين.</a:t>
                </a:r>
              </a:p>
              <a:p>
                <a:pPr algn="r" rtl="1"/>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ومن هنا، فيوجد في العالم عدد كبير للجمعيات والاتحادات الخاصة بواحات العلوم والتقنية في أوروبا وأمريكا، ففي أوروبا وحدها يوجد ما يزيد عن ستة عشر جمعية أو اتحاد للواحات العلمية والتكنولوجية.</a:t>
                </a:r>
              </a:p>
            </p:txBody>
          </p:sp>
          <p:sp>
            <p:nvSpPr>
              <p:cNvPr id="19" name="Rectangle 18">
                <a:extLst>
                  <a:ext uri="{FF2B5EF4-FFF2-40B4-BE49-F238E27FC236}">
                    <a16:creationId xmlns:a16="http://schemas.microsoft.com/office/drawing/2014/main" id="{F814D9FE-F788-4BF8-8A03-B9588C7DB0D6}"/>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b="1" dirty="0">
                    <a:latin typeface="Dubai" panose="020B0503030403030204" pitchFamily="34" charset="-78"/>
                    <a:ea typeface="Calibri" panose="020F0502020204030204" pitchFamily="34" charset="0"/>
                    <a:cs typeface="Dubai" panose="020B0503030403030204" pitchFamily="34" charset="-78"/>
                  </a:rPr>
                  <a:t>الجمعيات العلمية والمهنية</a:t>
                </a:r>
              </a:p>
            </p:txBody>
          </p:sp>
        </p:grpSp>
        <p:sp>
          <p:nvSpPr>
            <p:cNvPr id="17" name="Heptagon 16">
              <a:extLst>
                <a:ext uri="{FF2B5EF4-FFF2-40B4-BE49-F238E27FC236}">
                  <a16:creationId xmlns:a16="http://schemas.microsoft.com/office/drawing/2014/main" id="{7EF49488-AB35-4DA6-8CDE-B8175008F1C3}"/>
                </a:ext>
              </a:extLst>
            </p:cNvPr>
            <p:cNvSpPr/>
            <p:nvPr/>
          </p:nvSpPr>
          <p:spPr>
            <a:xfrm>
              <a:off x="10580119" y="1648522"/>
              <a:ext cx="682224" cy="684844"/>
            </a:xfrm>
            <a:prstGeom prst="hept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1600" b="1" dirty="0"/>
                <a:t>06</a:t>
              </a:r>
              <a:endParaRPr lang="en-US" sz="1600" b="1" dirty="0"/>
            </a:p>
          </p:txBody>
        </p:sp>
      </p:grpSp>
      <p:grpSp>
        <p:nvGrpSpPr>
          <p:cNvPr id="10" name="Group 9">
            <a:extLst>
              <a:ext uri="{FF2B5EF4-FFF2-40B4-BE49-F238E27FC236}">
                <a16:creationId xmlns:a16="http://schemas.microsoft.com/office/drawing/2014/main" id="{EBD68212-D626-4016-860A-556FFBBB9A3B}"/>
              </a:ext>
            </a:extLst>
          </p:cNvPr>
          <p:cNvGrpSpPr/>
          <p:nvPr/>
        </p:nvGrpSpPr>
        <p:grpSpPr>
          <a:xfrm>
            <a:off x="1041723" y="1741403"/>
            <a:ext cx="3494765" cy="3695795"/>
            <a:chOff x="182237" y="1562471"/>
            <a:chExt cx="4763147" cy="5037138"/>
          </a:xfrm>
        </p:grpSpPr>
        <p:grpSp>
          <p:nvGrpSpPr>
            <p:cNvPr id="11" name="Group 10">
              <a:extLst>
                <a:ext uri="{FF2B5EF4-FFF2-40B4-BE49-F238E27FC236}">
                  <a16:creationId xmlns:a16="http://schemas.microsoft.com/office/drawing/2014/main" id="{0A744AAC-C84D-41EB-8FDC-F365F3525B8F}"/>
                </a:ext>
              </a:extLst>
            </p:cNvPr>
            <p:cNvGrpSpPr/>
            <p:nvPr/>
          </p:nvGrpSpPr>
          <p:grpSpPr>
            <a:xfrm>
              <a:off x="1533079" y="3282951"/>
              <a:ext cx="2025648" cy="1746249"/>
              <a:chOff x="5083176" y="2555875"/>
              <a:chExt cx="2025648" cy="1746249"/>
            </a:xfrm>
          </p:grpSpPr>
          <p:sp>
            <p:nvSpPr>
              <p:cNvPr id="23" name="Hexagon 22">
                <a:extLst>
                  <a:ext uri="{FF2B5EF4-FFF2-40B4-BE49-F238E27FC236}">
                    <a16:creationId xmlns:a16="http://schemas.microsoft.com/office/drawing/2014/main" id="{D070FC26-B45C-4B15-A1A9-09DD4D44B43E}"/>
                  </a:ext>
                </a:extLst>
              </p:cNvPr>
              <p:cNvSpPr/>
              <p:nvPr/>
            </p:nvSpPr>
            <p:spPr>
              <a:xfrm>
                <a:off x="5083176" y="2555875"/>
                <a:ext cx="2025648" cy="174624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Dubai" panose="020B0503030403030204" pitchFamily="34" charset="-78"/>
                  <a:cs typeface="Dubai" panose="020B0503030403030204" pitchFamily="34" charset="-78"/>
                </a:endParaRPr>
              </a:p>
            </p:txBody>
          </p:sp>
          <p:sp>
            <p:nvSpPr>
              <p:cNvPr id="24" name="Hexagon 23">
                <a:extLst>
                  <a:ext uri="{FF2B5EF4-FFF2-40B4-BE49-F238E27FC236}">
                    <a16:creationId xmlns:a16="http://schemas.microsoft.com/office/drawing/2014/main" id="{879053D3-EAC2-49F8-8227-FCBA03D20B59}"/>
                  </a:ext>
                </a:extLst>
              </p:cNvPr>
              <p:cNvSpPr/>
              <p:nvPr/>
            </p:nvSpPr>
            <p:spPr>
              <a:xfrm>
                <a:off x="5228315" y="2725259"/>
                <a:ext cx="1735370" cy="1407479"/>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solidFill>
                      <a:srgbClr val="00435A"/>
                    </a:solidFill>
                    <a:latin typeface="Dubai" panose="020B0503030403030204" pitchFamily="34" charset="-78"/>
                    <a:cs typeface="Dubai" panose="020B0503030403030204" pitchFamily="34" charset="-78"/>
                  </a:rPr>
                  <a:t>شركاء الواحة</a:t>
                </a:r>
                <a:endParaRPr lang="en-US" sz="1200" b="1" dirty="0">
                  <a:solidFill>
                    <a:srgbClr val="00435A"/>
                  </a:solidFill>
                  <a:latin typeface="Dubai" panose="020B0503030403030204" pitchFamily="34" charset="-78"/>
                  <a:cs typeface="Dubai" panose="020B0503030403030204" pitchFamily="34" charset="-78"/>
                </a:endParaRPr>
              </a:p>
            </p:txBody>
          </p:sp>
        </p:grpSp>
        <p:sp>
          <p:nvSpPr>
            <p:cNvPr id="12" name="Hexagon 11">
              <a:extLst>
                <a:ext uri="{FF2B5EF4-FFF2-40B4-BE49-F238E27FC236}">
                  <a16:creationId xmlns:a16="http://schemas.microsoft.com/office/drawing/2014/main" id="{068E0E39-1369-429D-AA19-B4CB32613C26}"/>
                </a:ext>
              </a:extLst>
            </p:cNvPr>
            <p:cNvSpPr/>
            <p:nvPr/>
          </p:nvSpPr>
          <p:spPr>
            <a:xfrm>
              <a:off x="1794143" y="1562471"/>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الحكومة</a:t>
              </a:r>
              <a:endParaRPr lang="en-US" sz="1200" b="1" dirty="0">
                <a:latin typeface="Dubai" panose="020B0503030403030204" pitchFamily="34" charset="-78"/>
                <a:cs typeface="Dubai" panose="020B0503030403030204" pitchFamily="34" charset="-78"/>
              </a:endParaRPr>
            </a:p>
          </p:txBody>
        </p:sp>
        <p:sp>
          <p:nvSpPr>
            <p:cNvPr id="13" name="Hexagon 12">
              <a:extLst>
                <a:ext uri="{FF2B5EF4-FFF2-40B4-BE49-F238E27FC236}">
                  <a16:creationId xmlns:a16="http://schemas.microsoft.com/office/drawing/2014/main" id="{9E490456-B61A-49D7-A169-49161CC1F723}"/>
                </a:ext>
              </a:extLst>
            </p:cNvPr>
            <p:cNvSpPr/>
            <p:nvPr/>
          </p:nvSpPr>
          <p:spPr>
            <a:xfrm>
              <a:off x="3441863" y="2619297"/>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المطورون العقاريون</a:t>
              </a:r>
              <a:endParaRPr lang="en-US" sz="1200" b="1" dirty="0">
                <a:latin typeface="Dubai" panose="020B0503030403030204" pitchFamily="34" charset="-78"/>
                <a:cs typeface="Dubai" panose="020B0503030403030204" pitchFamily="34" charset="-78"/>
              </a:endParaRPr>
            </a:p>
          </p:txBody>
        </p:sp>
        <p:sp>
          <p:nvSpPr>
            <p:cNvPr id="14" name="Hexagon 13">
              <a:extLst>
                <a:ext uri="{FF2B5EF4-FFF2-40B4-BE49-F238E27FC236}">
                  <a16:creationId xmlns:a16="http://schemas.microsoft.com/office/drawing/2014/main" id="{E064BFD9-7592-4783-8381-4F9FCB77C47F}"/>
                </a:ext>
              </a:extLst>
            </p:cNvPr>
            <p:cNvSpPr/>
            <p:nvPr/>
          </p:nvSpPr>
          <p:spPr>
            <a:xfrm>
              <a:off x="3441863" y="4358000"/>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050" b="1" dirty="0">
                  <a:latin typeface="Dubai" panose="020B0503030403030204" pitchFamily="34" charset="-78"/>
                  <a:cs typeface="Dubai" panose="020B0503030403030204" pitchFamily="34" charset="-78"/>
                </a:rPr>
                <a:t>المؤسسات الأكاديمية</a:t>
              </a:r>
              <a:endParaRPr lang="en-US" sz="1050" b="1" dirty="0">
                <a:latin typeface="Dubai" panose="020B0503030403030204" pitchFamily="34" charset="-78"/>
                <a:cs typeface="Dubai" panose="020B0503030403030204" pitchFamily="34" charset="-78"/>
              </a:endParaRPr>
            </a:p>
          </p:txBody>
        </p:sp>
        <p:sp>
          <p:nvSpPr>
            <p:cNvPr id="20" name="Hexagon 19">
              <a:extLst>
                <a:ext uri="{FF2B5EF4-FFF2-40B4-BE49-F238E27FC236}">
                  <a16:creationId xmlns:a16="http://schemas.microsoft.com/office/drawing/2014/main" id="{494C5378-A2A3-4E2E-94D9-C0925CFA2785}"/>
                </a:ext>
              </a:extLst>
            </p:cNvPr>
            <p:cNvSpPr/>
            <p:nvPr/>
          </p:nvSpPr>
          <p:spPr>
            <a:xfrm>
              <a:off x="1794143" y="5303470"/>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الشركات الكبرى</a:t>
              </a:r>
              <a:endParaRPr lang="en-US" sz="1200" b="1" dirty="0">
                <a:latin typeface="Dubai" panose="020B0503030403030204" pitchFamily="34" charset="-78"/>
                <a:cs typeface="Dubai" panose="020B0503030403030204" pitchFamily="34" charset="-78"/>
              </a:endParaRPr>
            </a:p>
          </p:txBody>
        </p:sp>
        <p:sp>
          <p:nvSpPr>
            <p:cNvPr id="21" name="Hexagon 20">
              <a:extLst>
                <a:ext uri="{FF2B5EF4-FFF2-40B4-BE49-F238E27FC236}">
                  <a16:creationId xmlns:a16="http://schemas.microsoft.com/office/drawing/2014/main" id="{25CC0F81-F24C-4731-99D2-D24949A10FD2}"/>
                </a:ext>
              </a:extLst>
            </p:cNvPr>
            <p:cNvSpPr/>
            <p:nvPr/>
          </p:nvSpPr>
          <p:spPr>
            <a:xfrm>
              <a:off x="182237" y="4358000"/>
              <a:ext cx="1503521" cy="1296139"/>
            </a:xfrm>
            <a:prstGeom prst="hexagon">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رأس المال الجريء</a:t>
              </a:r>
              <a:endParaRPr lang="en-US" sz="1200" b="1" dirty="0">
                <a:latin typeface="Dubai" panose="020B0503030403030204" pitchFamily="34" charset="-78"/>
                <a:cs typeface="Dubai" panose="020B0503030403030204" pitchFamily="34" charset="-78"/>
              </a:endParaRPr>
            </a:p>
          </p:txBody>
        </p:sp>
        <p:sp>
          <p:nvSpPr>
            <p:cNvPr id="22" name="Hexagon 21">
              <a:extLst>
                <a:ext uri="{FF2B5EF4-FFF2-40B4-BE49-F238E27FC236}">
                  <a16:creationId xmlns:a16="http://schemas.microsoft.com/office/drawing/2014/main" id="{3B221950-356E-4D40-9322-E64FF193D4C2}"/>
                </a:ext>
              </a:extLst>
            </p:cNvPr>
            <p:cNvSpPr/>
            <p:nvPr/>
          </p:nvSpPr>
          <p:spPr>
            <a:xfrm>
              <a:off x="182237" y="2619297"/>
              <a:ext cx="1503521" cy="1296139"/>
            </a:xfrm>
            <a:prstGeom prst="hexagon">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PS" sz="1200" b="1" dirty="0">
                  <a:latin typeface="Dubai" panose="020B0503030403030204" pitchFamily="34" charset="-78"/>
                  <a:cs typeface="Dubai" panose="020B0503030403030204" pitchFamily="34" charset="-78"/>
                </a:rPr>
                <a:t>الجمعيات العلمية والمهنية</a:t>
              </a:r>
              <a:endParaRPr lang="en-US" sz="1200" b="1" dirty="0">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520207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GE SS Two Bold"/>
      </a:majorFont>
      <a:minorFont>
        <a:latin typeface="Calibri"/>
        <a:ea typeface=""/>
        <a:cs typeface="GE SS Text Ultra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6117</TotalTime>
  <Words>2175</Words>
  <Application>Microsoft Office PowerPoint</Application>
  <PresentationFormat>Widescreen</PresentationFormat>
  <Paragraphs>270</Paragraphs>
  <Slides>20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Dubai</vt:lpstr>
      <vt:lpstr>GE SS Two Bold</vt:lpstr>
      <vt:lpstr>Office Theme</vt:lpstr>
      <vt:lpstr>1_Office Theme</vt:lpstr>
      <vt:lpstr>2_Office Theme</vt:lpstr>
      <vt:lpstr>PowerPoint Presentation</vt:lpstr>
      <vt:lpstr>PowerPoint Presentation</vt:lpstr>
      <vt:lpstr>الشركاء الرئيسون للواحة </vt:lpstr>
      <vt:lpstr>الشركاء الرئيسون للواحة </vt:lpstr>
      <vt:lpstr>الشركاء الرئيسون للواحة </vt:lpstr>
      <vt:lpstr>الشركاء الرئيسون للواحة </vt:lpstr>
      <vt:lpstr>الشركاء الرئيسون للواحة </vt:lpstr>
      <vt:lpstr>الشركاء الرئيسون للواحة </vt:lpstr>
      <vt:lpstr>الشركاء الرئيسون للواحة </vt:lpstr>
      <vt:lpstr>التحديات والفرص أمام الواحات العلمية </vt:lpstr>
      <vt:lpstr>التحديات والفرص أمام الواحات العلمية </vt:lpstr>
      <vt:lpstr>الاستثمار في واحات العلوم </vt:lpstr>
      <vt:lpstr>الاستثمار في واحات العلوم </vt:lpstr>
      <vt:lpstr>الاستثمار في واحات العلوم </vt:lpstr>
      <vt:lpstr>الاستثمار في واحات العلوم </vt:lpstr>
      <vt:lpstr>الاستثمار في واحات العلوم </vt:lpstr>
      <vt:lpstr>الاستثمار في واحات العلوم </vt:lpstr>
      <vt:lpstr>الاستثمار في واحات العلوم </vt:lpstr>
      <vt:lpstr>الاستثمار في واحات العلوم </vt:lpstr>
      <vt:lpstr>الاستثمار في واحات العلوم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dc:title>
  <dc:creator>Ahmed .</dc:creator>
  <cp:lastModifiedBy>sahar naser</cp:lastModifiedBy>
  <cp:revision>43</cp:revision>
  <dcterms:created xsi:type="dcterms:W3CDTF">2020-06-20T20:48:58Z</dcterms:created>
  <dcterms:modified xsi:type="dcterms:W3CDTF">2020-07-10T09:42:42Z</dcterms:modified>
</cp:coreProperties>
</file>